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91" r:id="rId2"/>
    <p:sldId id="348" r:id="rId3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0"/>
    <p:restoredTop sz="94660"/>
  </p:normalViewPr>
  <p:slideViewPr>
    <p:cSldViewPr>
      <p:cViewPr>
        <p:scale>
          <a:sx n="80" d="100"/>
          <a:sy n="80" d="100"/>
        </p:scale>
        <p:origin x="-1074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98D9E6-C2EF-4DBA-B2B4-3610E7A8D918}" type="datetimeFigureOut">
              <a:rPr lang="en-US" smtClean="0"/>
              <a:t>8/17/2018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2EA88BB-6A67-46B0-AC16-754AF3F7C1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607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7"/>
            <a:ext cx="6858000" cy="165576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99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37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37786" y="365124"/>
            <a:ext cx="1971675" cy="5811839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4541" y="365124"/>
            <a:ext cx="6788944" cy="581183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84538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394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301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541" y="1083630"/>
            <a:ext cx="4380310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2" y="1083630"/>
            <a:ext cx="4380309" cy="509333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411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3" y="1083628"/>
            <a:ext cx="436364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543" y="2086927"/>
            <a:ext cx="4363641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083628"/>
            <a:ext cx="4380309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086927"/>
            <a:ext cx="4380309" cy="410273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134542" y="1"/>
            <a:ext cx="8874919" cy="90424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81377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9130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7806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202456" y="6492876"/>
            <a:ext cx="2551510" cy="365125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3256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1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8086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540" y="1"/>
            <a:ext cx="8874920" cy="90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540" y="1083630"/>
            <a:ext cx="8874920" cy="50933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4541" y="6356352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2456" y="6492876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B7EE402-CC1D-47BF-B8E5-06874361F74D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72311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/>
          <p:cNvSpPr txBox="1">
            <a:spLocks/>
          </p:cNvSpPr>
          <p:nvPr/>
        </p:nvSpPr>
        <p:spPr>
          <a:xfrm>
            <a:off x="-235525" y="3320961"/>
            <a:ext cx="9670807" cy="96557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z="4400" b="1" dirty="0" smtClean="0">
                <a:solidFill>
                  <a:schemeClr val="accent3">
                    <a:lumMod val="75000"/>
                  </a:schemeClr>
                </a:solidFill>
              </a:rPr>
              <a:t>BIFURCATION OF INSURANCE SECTOR</a:t>
            </a:r>
            <a:endParaRPr lang="en-US" sz="44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marL="0" indent="0" algn="ctr">
              <a:buFontTx/>
              <a:buNone/>
            </a:pPr>
            <a:endParaRPr lang="en-US" b="1" dirty="0" smtClean="0"/>
          </a:p>
        </p:txBody>
      </p:sp>
      <p:pic>
        <p:nvPicPr>
          <p:cNvPr id="1026" name="Picture 2" descr="C:\Users\murtaza.sharief\Documents\Logos\TPL Life\tpl life logo cp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750" y="1524000"/>
            <a:ext cx="4241654" cy="16001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1195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 txBox="1">
            <a:spLocks/>
          </p:cNvSpPr>
          <p:nvPr/>
        </p:nvSpPr>
        <p:spPr>
          <a:xfrm>
            <a:off x="306964" y="14208"/>
            <a:ext cx="8023860" cy="639762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endParaRPr lang="en-US" b="1" i="1" dirty="0">
              <a:solidFill>
                <a:schemeClr val="bg1">
                  <a:lumMod val="85000"/>
                </a:schemeClr>
              </a:solidFill>
              <a:latin typeface="Century Gothic" pitchFamily="34" charset="0"/>
              <a:ea typeface="+mj-ea"/>
              <a:cs typeface="Lao UI" pitchFamily="34" charset="0"/>
            </a:endParaRPr>
          </a:p>
        </p:txBody>
      </p:sp>
      <p:sp>
        <p:nvSpPr>
          <p:cNvPr id="25" name="Title 1">
            <a:extLst>
              <a:ext uri="{FF2B5EF4-FFF2-40B4-BE49-F238E27FC236}">
                <a16:creationId xmlns="" xmlns:a16="http://schemas.microsoft.com/office/drawing/2014/main" id="{86073D70-74FB-4823-AEB8-BC041F184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020" y="16384"/>
            <a:ext cx="8023860" cy="639762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b="1" dirty="0">
                <a:solidFill>
                  <a:schemeClr val="accent6">
                    <a:lumMod val="75000"/>
                  </a:schemeClr>
                </a:solidFill>
                <a:latin typeface="+mn-lt"/>
                <a:cs typeface="Lao UI" pitchFamily="34" charset="0"/>
              </a:rPr>
              <a:t>SECTOR OVERVIEW</a:t>
            </a:r>
          </a:p>
        </p:txBody>
      </p:sp>
      <p:sp>
        <p:nvSpPr>
          <p:cNvPr id="26" name="Title 1">
            <a:extLst>
              <a:ext uri="{FF2B5EF4-FFF2-40B4-BE49-F238E27FC236}">
                <a16:creationId xmlns="" xmlns:a16="http://schemas.microsoft.com/office/drawing/2014/main" id="{B265CEB2-FAF8-4B32-BDF5-307EAC169681}"/>
              </a:ext>
            </a:extLst>
          </p:cNvPr>
          <p:cNvSpPr txBox="1">
            <a:spLocks/>
          </p:cNvSpPr>
          <p:nvPr/>
        </p:nvSpPr>
        <p:spPr>
          <a:xfrm>
            <a:off x="228" y="317135"/>
            <a:ext cx="802386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2000" b="1" i="1" dirty="0">
                <a:solidFill>
                  <a:schemeClr val="bg1">
                    <a:lumMod val="75000"/>
                  </a:schemeClr>
                </a:solidFill>
                <a:cs typeface="Lao UI" pitchFamily="34" charset="0"/>
              </a:rPr>
              <a:t>KEY HIGHLIGHTS FROM LIFE INSURANCE INDUSTRY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990600" y="1329846"/>
            <a:ext cx="16205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Total Life &amp; Takaful Insurance Companies</a:t>
            </a:r>
            <a:endParaRPr lang="en-US" sz="16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-381000" y="696725"/>
            <a:ext cx="1960829" cy="221599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3800" b="1" dirty="0" smtClean="0">
                <a:solidFill>
                  <a:schemeClr val="accent5">
                    <a:lumMod val="75000"/>
                  </a:schemeClr>
                </a:solidFill>
              </a:rPr>
              <a:t>9</a:t>
            </a:r>
            <a:endParaRPr lang="en-US" sz="13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7" name="Title 1"/>
          <p:cNvSpPr txBox="1">
            <a:spLocks/>
          </p:cNvSpPr>
          <p:nvPr/>
        </p:nvSpPr>
        <p:spPr>
          <a:xfrm>
            <a:off x="454094" y="6524994"/>
            <a:ext cx="2047741" cy="283998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ct val="0"/>
              </a:spcBef>
              <a:defRPr/>
            </a:pPr>
            <a:r>
              <a:rPr lang="en-US" sz="1400" b="1" i="1" dirty="0">
                <a:solidFill>
                  <a:schemeClr val="bg1"/>
                </a:solidFill>
                <a:ea typeface="+mj-ea"/>
                <a:cs typeface="+mj-cs"/>
              </a:rPr>
              <a:t>Strictly Confidential</a:t>
            </a:r>
            <a:endParaRPr lang="en-US" sz="1400" b="1" i="1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431877" y="1472625"/>
            <a:ext cx="133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Life Insurance Companies</a:t>
            </a:r>
            <a:endParaRPr lang="en-US" sz="16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3308927" y="685800"/>
            <a:ext cx="1960829" cy="221599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 sz="13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7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759700" y="1576067"/>
            <a:ext cx="13392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Takaful Operators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6673273" y="685800"/>
            <a:ext cx="1960829" cy="221599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 sz="13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-152400" y="4804735"/>
            <a:ext cx="2774963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8000" b="1" dirty="0" smtClean="0">
                <a:solidFill>
                  <a:schemeClr val="accent5">
                    <a:lumMod val="75000"/>
                  </a:schemeClr>
                </a:solidFill>
              </a:rPr>
              <a:t>0.91%</a:t>
            </a:r>
            <a:endParaRPr lang="en-US" sz="138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469575" y="5986046"/>
            <a:ext cx="2406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Life </a:t>
            </a:r>
            <a:r>
              <a:rPr lang="en-US" sz="1600" b="1" u="sng" dirty="0" smtClean="0">
                <a:solidFill>
                  <a:srgbClr val="0070C0"/>
                </a:solidFill>
              </a:rPr>
              <a:t>Insurance Penetration</a:t>
            </a:r>
            <a:endParaRPr lang="en-US" sz="16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3276600" y="4713377"/>
            <a:ext cx="2930906" cy="1323439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8000" b="1" dirty="0" smtClean="0">
                <a:solidFill>
                  <a:schemeClr val="accent5">
                    <a:lumMod val="75000"/>
                  </a:schemeClr>
                </a:solidFill>
              </a:rPr>
              <a:t>0.62%</a:t>
            </a:r>
            <a:endParaRPr lang="en-US" sz="8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324600" y="4097825"/>
            <a:ext cx="2930906" cy="2554545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r>
              <a:rPr lang="en-US" sz="8000" b="1" dirty="0" smtClean="0">
                <a:solidFill>
                  <a:schemeClr val="accent5">
                    <a:lumMod val="75000"/>
                  </a:schemeClr>
                </a:solidFill>
              </a:rPr>
              <a:t>0.29%</a:t>
            </a:r>
            <a:endParaRPr lang="en-US" sz="8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69275" y="2508912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505200" y="2514600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6553200" y="2520288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76200" y="6330049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512125" y="6335737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6560125" y="6341425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Slide Number Placeholder 1"/>
          <p:cNvSpPr txBox="1">
            <a:spLocks/>
          </p:cNvSpPr>
          <p:nvPr/>
        </p:nvSpPr>
        <p:spPr>
          <a:xfrm>
            <a:off x="6135222" y="6477374"/>
            <a:ext cx="2551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B7EE402-CC1D-47BF-B8E5-06874361F74D}" type="slidenum">
              <a:rPr lang="en-US" b="1" smtClean="0"/>
              <a:pPr/>
              <a:t>2</a:t>
            </a:fld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1305755" y="3370130"/>
            <a:ext cx="12538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Total </a:t>
            </a:r>
            <a:r>
              <a:rPr lang="en-US" sz="1600" b="1" u="sng" dirty="0" smtClean="0">
                <a:solidFill>
                  <a:srgbClr val="0070C0"/>
                </a:solidFill>
              </a:rPr>
              <a:t>Non - Life Insurance </a:t>
            </a:r>
            <a:r>
              <a:rPr lang="en-US" sz="1600" b="1" u="sng" dirty="0" smtClean="0">
                <a:solidFill>
                  <a:srgbClr val="0070C0"/>
                </a:solidFill>
              </a:rPr>
              <a:t>Companies</a:t>
            </a:r>
            <a:endParaRPr lang="en-US" sz="1600" b="1" dirty="0"/>
          </a:p>
        </p:txBody>
      </p:sp>
      <p:sp>
        <p:nvSpPr>
          <p:cNvPr id="34" name="TextBox 33"/>
          <p:cNvSpPr txBox="1"/>
          <p:nvPr/>
        </p:nvSpPr>
        <p:spPr>
          <a:xfrm>
            <a:off x="-227643" y="2913981"/>
            <a:ext cx="1960829" cy="186204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ctr"/>
            <a:r>
              <a:rPr lang="en-US" sz="11500" b="1" dirty="0" smtClean="0">
                <a:solidFill>
                  <a:schemeClr val="accent5">
                    <a:lumMod val="75000"/>
                  </a:schemeClr>
                </a:solidFill>
              </a:rPr>
              <a:t>41</a:t>
            </a:r>
            <a:endParaRPr lang="en-US" sz="115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724400" y="3606225"/>
            <a:ext cx="1339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Non-Life </a:t>
            </a:r>
            <a:r>
              <a:rPr lang="en-US" sz="1600" b="1" u="sng" dirty="0" smtClean="0">
                <a:solidFill>
                  <a:srgbClr val="0070C0"/>
                </a:solidFill>
              </a:rPr>
              <a:t>Insurance Companies</a:t>
            </a:r>
            <a:endParaRPr lang="en-US" sz="16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3220771" y="2903056"/>
            <a:ext cx="1960829" cy="1862048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 sz="13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sz="11500" dirty="0" smtClean="0"/>
              <a:t>38</a:t>
            </a:r>
            <a:endParaRPr lang="en-US" sz="11500" dirty="0"/>
          </a:p>
        </p:txBody>
      </p:sp>
      <p:sp>
        <p:nvSpPr>
          <p:cNvPr id="43" name="TextBox 42"/>
          <p:cNvSpPr txBox="1"/>
          <p:nvPr/>
        </p:nvSpPr>
        <p:spPr>
          <a:xfrm>
            <a:off x="7787902" y="3588603"/>
            <a:ext cx="13392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General Takaful </a:t>
            </a:r>
            <a:r>
              <a:rPr lang="en-US" sz="1600" b="1" u="sng" dirty="0" smtClean="0">
                <a:solidFill>
                  <a:srgbClr val="0070C0"/>
                </a:solidFill>
              </a:rPr>
              <a:t>Operators</a:t>
            </a:r>
            <a:endParaRPr lang="en-US" sz="1600" b="1" dirty="0"/>
          </a:p>
        </p:txBody>
      </p:sp>
      <p:sp>
        <p:nvSpPr>
          <p:cNvPr id="46" name="TextBox 45"/>
          <p:cNvSpPr txBox="1"/>
          <p:nvPr/>
        </p:nvSpPr>
        <p:spPr>
          <a:xfrm>
            <a:off x="6618350" y="2726084"/>
            <a:ext cx="1960829" cy="2215991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>
            <a:defPPr>
              <a:defRPr lang="en-US"/>
            </a:defPPr>
            <a:lvl1pPr algn="ctr">
              <a:defRPr sz="13800" b="1">
                <a:solidFill>
                  <a:schemeClr val="accent5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3</a:t>
            </a:r>
            <a:endParaRPr lang="en-US" dirty="0"/>
          </a:p>
        </p:txBody>
      </p:sp>
      <p:cxnSp>
        <p:nvCxnSpPr>
          <p:cNvPr id="53" name="Straight Connector 52"/>
          <p:cNvCxnSpPr/>
          <p:nvPr/>
        </p:nvCxnSpPr>
        <p:spPr>
          <a:xfrm>
            <a:off x="14352" y="4549196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3450277" y="4554884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6498277" y="4560572"/>
            <a:ext cx="243840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20320" y="5986046"/>
            <a:ext cx="2646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Total Insurance Penetration</a:t>
            </a:r>
            <a:endParaRPr lang="en-US" sz="16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6248400" y="5986046"/>
            <a:ext cx="29113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u="sng" dirty="0" smtClean="0">
                <a:solidFill>
                  <a:srgbClr val="0070C0"/>
                </a:solidFill>
              </a:rPr>
              <a:t>Non- Life </a:t>
            </a:r>
            <a:r>
              <a:rPr lang="en-US" sz="1600" b="1" u="sng" dirty="0" smtClean="0">
                <a:solidFill>
                  <a:srgbClr val="0070C0"/>
                </a:solidFill>
              </a:rPr>
              <a:t>Insurance Penetration</a:t>
            </a:r>
            <a:endParaRPr lang="en-US" sz="1600" b="1" dirty="0"/>
          </a:p>
        </p:txBody>
      </p:sp>
    </p:spTree>
    <p:extLst>
      <p:ext uri="{BB962C8B-B14F-4D97-AF65-F5344CB8AC3E}">
        <p14:creationId xmlns:p14="http://schemas.microsoft.com/office/powerpoint/2010/main" val="76167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5243</TotalTime>
  <Words>60</Words>
  <Application>Microsoft Office PowerPoint</Application>
  <PresentationFormat>On-screen Show (4:3)</PresentationFormat>
  <Paragraphs>23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1_Office Theme</vt:lpstr>
      <vt:lpstr>PowerPoint Presentation</vt:lpstr>
      <vt:lpstr>SECTOR OVERVIEW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Humayoon Asghar</dc:creator>
  <cp:lastModifiedBy>Humayoon Asghar</cp:lastModifiedBy>
  <cp:revision>239</cp:revision>
  <cp:lastPrinted>2018-05-19T07:53:06Z</cp:lastPrinted>
  <dcterms:created xsi:type="dcterms:W3CDTF">2018-02-17T16:05:03Z</dcterms:created>
  <dcterms:modified xsi:type="dcterms:W3CDTF">2018-08-17T12:01:35Z</dcterms:modified>
</cp:coreProperties>
</file>