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1" r:id="rId2"/>
    <p:sldId id="347" r:id="rId3"/>
    <p:sldId id="348" r:id="rId4"/>
    <p:sldId id="350" r:id="rId5"/>
    <p:sldId id="352" r:id="rId6"/>
    <p:sldId id="353" r:id="rId7"/>
    <p:sldId id="354" r:id="rId8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>
        <p:scale>
          <a:sx n="80" d="100"/>
          <a:sy n="80" d="100"/>
        </p:scale>
        <p:origin x="-107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98D9E6-C2EF-4DBA-B2B4-3610E7A8D918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A88BB-6A67-46B0-AC16-754AF3F7C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9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3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786" y="365124"/>
            <a:ext cx="1971675" cy="5811839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41" y="365124"/>
            <a:ext cx="6788944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5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3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41" y="1083630"/>
            <a:ext cx="4380310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2" y="1083630"/>
            <a:ext cx="4380309" cy="5093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3" y="1083628"/>
            <a:ext cx="43636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43" y="2086927"/>
            <a:ext cx="4363641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83628"/>
            <a:ext cx="43803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6927"/>
            <a:ext cx="4380309" cy="41027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4542" y="1"/>
            <a:ext cx="8874919" cy="90424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1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0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02456" y="6492876"/>
            <a:ext cx="255151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86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40" y="1"/>
            <a:ext cx="8874920" cy="90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40" y="1083630"/>
            <a:ext cx="8874920" cy="509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541" y="6356352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2456" y="6492876"/>
            <a:ext cx="2551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7EE402-CC1D-47BF-B8E5-06874361F74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123756" y="3530227"/>
            <a:ext cx="8791643" cy="96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HISTORY OF INSURANCE</a:t>
            </a:r>
            <a:endParaRPr lang="en-U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</a:pPr>
            <a:endParaRPr lang="en-US" b="1" dirty="0" smtClean="0"/>
          </a:p>
        </p:txBody>
      </p:sp>
      <p:pic>
        <p:nvPicPr>
          <p:cNvPr id="1026" name="Picture 2" descr="C:\Users\murtaza.sharief\Documents\Logos\TPL Life\tpl life logo 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50" y="1733266"/>
            <a:ext cx="4241654" cy="16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" y="1371600"/>
            <a:ext cx="8305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endParaRPr lang="en-US" altLang="en-US" sz="3600" dirty="0">
              <a:latin typeface="+mn-lt"/>
            </a:endParaRPr>
          </a:p>
          <a:p>
            <a:pPr algn="ctr">
              <a:buFontTx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+mn-lt"/>
              </a:rPr>
              <a:t>“Provides </a:t>
            </a:r>
            <a:r>
              <a:rPr lang="en-US" altLang="en-US" sz="3600" b="1" i="1" dirty="0">
                <a:solidFill>
                  <a:srgbClr val="FF0000"/>
                </a:solidFill>
                <a:latin typeface="+mn-lt"/>
              </a:rPr>
              <a:t>protection against financial losses</a:t>
            </a:r>
          </a:p>
          <a:p>
            <a:pPr algn="ctr">
              <a:buFontTx/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+mn-lt"/>
              </a:rPr>
              <a:t>by</a:t>
            </a:r>
          </a:p>
          <a:p>
            <a:pPr algn="ctr">
              <a:buFontTx/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+mn-lt"/>
              </a:rPr>
              <a:t>Pooling the resources of 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+mn-lt"/>
              </a:rPr>
              <a:t>policyholders</a:t>
            </a:r>
            <a:r>
              <a:rPr lang="en-US" altLang="en-US" b="1" i="1" dirty="0" smtClean="0">
                <a:solidFill>
                  <a:srgbClr val="FF0000"/>
                </a:solidFill>
                <a:latin typeface="+mn-lt"/>
              </a:rPr>
              <a:t>”</a:t>
            </a:r>
            <a:endParaRPr lang="en-US" altLang="en-US" sz="36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WHAT IS INSURANCE?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68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>
                <a:latin typeface="+mn-lt"/>
              </a:rPr>
              <a:t>Insurance is created when people like you and your neighbors pool their resources to protect themselves from </a:t>
            </a:r>
            <a:r>
              <a:rPr lang="en-US" altLang="en-US" sz="3200" dirty="0" smtClean="0">
                <a:latin typeface="+mn-lt"/>
              </a:rPr>
              <a:t>losses!</a:t>
            </a:r>
            <a:endParaRPr lang="en-US" altLang="en-US" sz="3200" dirty="0">
              <a:latin typeface="+mn-lt"/>
            </a:endParaRPr>
          </a:p>
          <a:p>
            <a:pPr>
              <a:lnSpc>
                <a:spcPct val="90000"/>
              </a:lnSpc>
            </a:pPr>
            <a:endParaRPr lang="en-US" altLang="en-US" sz="32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en-US" sz="3200" dirty="0">
                <a:latin typeface="+mn-lt"/>
              </a:rPr>
              <a:t>If the risk of loss can be spread over a large enough group, the effects of the loss to any one individual can be </a:t>
            </a:r>
            <a:r>
              <a:rPr lang="en-US" altLang="en-US" sz="3200" dirty="0" smtClean="0">
                <a:latin typeface="+mn-lt"/>
              </a:rPr>
              <a:t>minimized!</a:t>
            </a:r>
            <a:endParaRPr lang="en-US" altLang="en-US" sz="3200" dirty="0">
              <a:latin typeface="+mn-lt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WHAT IS INSURANCE?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9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55380" cy="2590800"/>
          </a:xfrm>
          <a:noFill/>
          <a:ln/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altLang="en-US" sz="3200" b="1" dirty="0">
                <a:latin typeface="+mn-lt"/>
              </a:rPr>
              <a:t>“The Code of Hammurabi”</a:t>
            </a:r>
          </a:p>
          <a:p>
            <a:pPr algn="ctr"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buFontTx/>
              <a:buNone/>
            </a:pPr>
            <a:r>
              <a:rPr lang="en-US" altLang="en-US" sz="3200" b="1" dirty="0">
                <a:latin typeface="+mn-lt"/>
              </a:rPr>
              <a:t>	</a:t>
            </a:r>
            <a:r>
              <a:rPr lang="en-US" altLang="en-US" sz="3200" i="1" dirty="0">
                <a:latin typeface="+mn-lt"/>
              </a:rPr>
              <a:t>Created by the Babylonians around 2100 B.C. to guarantee safe arrival of their goods by </a:t>
            </a:r>
            <a:r>
              <a:rPr lang="en-US" altLang="en-US" sz="3200" i="1" dirty="0" smtClean="0">
                <a:latin typeface="+mn-lt"/>
              </a:rPr>
              <a:t>caravan!</a:t>
            </a:r>
            <a:endParaRPr lang="en-US" altLang="en-US" sz="3200" i="1" dirty="0">
              <a:latin typeface="+mn-lt"/>
            </a:endParaRPr>
          </a:p>
          <a:p>
            <a:pPr algn="ctr"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buFontTx/>
              <a:buNone/>
            </a:pPr>
            <a:endParaRPr lang="en-US" altLang="en-US" sz="3200" b="1" dirty="0"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WHERE DID INSURANCE COME FROM?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44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616" y="1417637"/>
            <a:ext cx="8482584" cy="4525963"/>
          </a:xfrm>
          <a:noFill/>
          <a:ln/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b="1" dirty="0">
                <a:latin typeface="+mn-lt"/>
              </a:rPr>
              <a:t>As history progressed, the need for insurance </a:t>
            </a:r>
            <a:r>
              <a:rPr lang="en-US" altLang="en-US" sz="3200" b="1" dirty="0" smtClean="0">
                <a:latin typeface="+mn-lt"/>
              </a:rPr>
              <a:t>increased…</a:t>
            </a:r>
            <a:endParaRPr lang="en-US" altLang="en-US" sz="3200" b="1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b="1" dirty="0">
                <a:latin typeface="+mn-lt"/>
              </a:rPr>
              <a:t>The Phoenicians and Greeks used insurance for their seaborne </a:t>
            </a:r>
            <a:r>
              <a:rPr lang="en-US" altLang="en-US" sz="3200" b="1" dirty="0" smtClean="0">
                <a:latin typeface="+mn-lt"/>
              </a:rPr>
              <a:t>commerce!</a:t>
            </a:r>
            <a:endParaRPr lang="en-US" altLang="en-US" sz="3200" b="1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200" b="1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b="1" i="1" dirty="0" smtClean="0">
                <a:solidFill>
                  <a:srgbClr val="FF0000"/>
                </a:solidFill>
                <a:latin typeface="+mn-lt"/>
              </a:rPr>
              <a:t>“The </a:t>
            </a:r>
            <a:r>
              <a:rPr lang="en-US" altLang="en-US" sz="3200" b="1" i="1" dirty="0">
                <a:solidFill>
                  <a:srgbClr val="FF0000"/>
                </a:solidFill>
                <a:latin typeface="+mn-lt"/>
              </a:rPr>
              <a:t>Romans were the first to use burial 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+mn-lt"/>
              </a:rPr>
              <a:t>insurance!”</a:t>
            </a:r>
            <a:endParaRPr lang="en-US" altLang="en-US" sz="32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EARLY DAYS OF INSURANCE!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5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416" y="1371600"/>
            <a:ext cx="8482584" cy="4525963"/>
          </a:xfrm>
          <a:noFill/>
          <a:ln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3200" b="1" dirty="0">
                <a:latin typeface="+mn-lt"/>
              </a:rPr>
              <a:t>The first Insurance Company was formed in 1688 in </a:t>
            </a:r>
            <a:r>
              <a:rPr lang="en-US" altLang="en-US" sz="3200" b="1" dirty="0" smtClean="0">
                <a:latin typeface="+mn-lt"/>
              </a:rPr>
              <a:t>London…</a:t>
            </a:r>
            <a:r>
              <a:rPr lang="en-US" altLang="en-US" sz="3200" i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en-US" sz="3200" i="1" dirty="0">
                <a:solidFill>
                  <a:srgbClr val="FF0000"/>
                </a:solidFill>
                <a:latin typeface="+mn-lt"/>
              </a:rPr>
              <a:t>Lloyds of London)</a:t>
            </a:r>
          </a:p>
          <a:p>
            <a:pPr algn="ctr">
              <a:buFontTx/>
              <a:buNone/>
            </a:pPr>
            <a:endParaRPr lang="en-US" altLang="en-US" sz="3200" dirty="0">
              <a:latin typeface="+mn-lt"/>
            </a:endParaRPr>
          </a:p>
          <a:p>
            <a:pPr algn="ctr">
              <a:buFontTx/>
              <a:buNone/>
            </a:pPr>
            <a:r>
              <a:rPr lang="en-US" altLang="en-US" sz="3200" i="1" dirty="0">
                <a:latin typeface="+mn-lt"/>
              </a:rPr>
              <a:t>Merchants, </a:t>
            </a:r>
            <a:r>
              <a:rPr lang="en-US" altLang="en-US" sz="3200" i="1" dirty="0" smtClean="0">
                <a:latin typeface="+mn-lt"/>
              </a:rPr>
              <a:t>Ship-owners </a:t>
            </a:r>
          </a:p>
          <a:p>
            <a:pPr algn="ctr">
              <a:buFontTx/>
              <a:buNone/>
            </a:pPr>
            <a:r>
              <a:rPr lang="en-US" altLang="en-US" sz="3200" i="1" dirty="0" smtClean="0">
                <a:latin typeface="+mn-lt"/>
              </a:rPr>
              <a:t>and </a:t>
            </a:r>
            <a:r>
              <a:rPr lang="en-US" altLang="en-US" sz="3200" i="1" dirty="0">
                <a:latin typeface="+mn-lt"/>
              </a:rPr>
              <a:t>Underwriters </a:t>
            </a:r>
            <a:endParaRPr lang="en-US" altLang="en-US" sz="3200" i="1" dirty="0" smtClean="0">
              <a:latin typeface="+mn-lt"/>
            </a:endParaRPr>
          </a:p>
          <a:p>
            <a:pPr algn="ctr">
              <a:buFontTx/>
              <a:buNone/>
            </a:pPr>
            <a:r>
              <a:rPr lang="en-US" altLang="en-US" sz="3200" i="1" dirty="0" smtClean="0">
                <a:latin typeface="+mn-lt"/>
              </a:rPr>
              <a:t>met </a:t>
            </a:r>
            <a:r>
              <a:rPr lang="en-US" altLang="en-US" sz="3200" i="1" dirty="0">
                <a:latin typeface="+mn-lt"/>
              </a:rPr>
              <a:t>at a coffeehouse </a:t>
            </a:r>
            <a:endParaRPr lang="en-US" altLang="en-US" sz="3200" i="1" dirty="0" smtClean="0">
              <a:latin typeface="+mn-lt"/>
            </a:endParaRPr>
          </a:p>
          <a:p>
            <a:pPr algn="ctr">
              <a:buFontTx/>
              <a:buNone/>
            </a:pPr>
            <a:r>
              <a:rPr lang="en-US" altLang="en-US" sz="3200" i="1" dirty="0" smtClean="0">
                <a:latin typeface="+mn-lt"/>
              </a:rPr>
              <a:t>to </a:t>
            </a:r>
            <a:r>
              <a:rPr lang="en-US" altLang="en-US" sz="3200" i="1" dirty="0">
                <a:latin typeface="+mn-lt"/>
              </a:rPr>
              <a:t>discuss how to protect the sea </a:t>
            </a:r>
            <a:r>
              <a:rPr lang="en-US" altLang="en-US" sz="3200" i="1" dirty="0" smtClean="0">
                <a:latin typeface="+mn-lt"/>
              </a:rPr>
              <a:t>voyages was the stepping stone of this </a:t>
            </a:r>
          </a:p>
          <a:p>
            <a:pPr algn="ctr">
              <a:buFontTx/>
              <a:buNone/>
            </a:pPr>
            <a:r>
              <a:rPr lang="en-US" altLang="en-US" sz="3200" i="1" dirty="0" smtClean="0">
                <a:latin typeface="+mn-lt"/>
              </a:rPr>
              <a:t>remarkable Loss Mitigation Tool!</a:t>
            </a:r>
            <a:endParaRPr lang="en-US" altLang="en-US" sz="3200" i="1" dirty="0"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THE FIRST INSURANCE COMPANY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60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</a:rPr>
              <a:t>Introduction and History of Insurance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416" y="1295400"/>
            <a:ext cx="8634984" cy="4525963"/>
          </a:xfrm>
          <a:noFill/>
          <a:ln/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dirty="0">
                <a:latin typeface="+mn-lt"/>
              </a:rPr>
              <a:t>Modern insurance traced back to the  </a:t>
            </a:r>
            <a:r>
              <a:rPr lang="en-US" altLang="en-US" sz="3200" b="1" i="1" u="sng" dirty="0">
                <a:solidFill>
                  <a:srgbClr val="FF0000"/>
                </a:solidFill>
                <a:latin typeface="+mn-lt"/>
              </a:rPr>
              <a:t>“Great Fire of London”</a:t>
            </a:r>
            <a:r>
              <a:rPr lang="en-US" altLang="en-US" sz="3200" dirty="0">
                <a:latin typeface="+mn-lt"/>
              </a:rPr>
              <a:t> in 1666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200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b="1" i="1" u="sng" dirty="0">
                <a:solidFill>
                  <a:srgbClr val="FF0000"/>
                </a:solidFill>
                <a:latin typeface="+mn-lt"/>
              </a:rPr>
              <a:t>13,200 houses</a:t>
            </a:r>
            <a:r>
              <a:rPr lang="en-US" altLang="en-US" sz="3200" dirty="0">
                <a:latin typeface="+mn-lt"/>
              </a:rPr>
              <a:t> were </a:t>
            </a:r>
            <a:r>
              <a:rPr lang="en-US" altLang="en-US" sz="3200" dirty="0" smtClean="0">
                <a:latin typeface="+mn-lt"/>
              </a:rPr>
              <a:t>destroyed…</a:t>
            </a:r>
            <a:endParaRPr lang="en-US" altLang="en-US" sz="3200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200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200" b="1" i="1" u="sng" dirty="0">
                <a:solidFill>
                  <a:srgbClr val="FF0000"/>
                </a:solidFill>
                <a:latin typeface="+mn-lt"/>
              </a:rPr>
              <a:t>Societies were formed</a:t>
            </a:r>
            <a:r>
              <a:rPr lang="en-US" altLang="en-US" sz="3200" dirty="0">
                <a:latin typeface="+mn-lt"/>
              </a:rPr>
              <a:t> to pool money for </a:t>
            </a:r>
            <a:r>
              <a:rPr lang="en-US" altLang="en-US" sz="3200" dirty="0" smtClean="0">
                <a:latin typeface="+mn-lt"/>
              </a:rPr>
              <a:t>losses</a:t>
            </a:r>
            <a:endParaRPr lang="en-US" altLang="en-US" sz="3200" dirty="0">
              <a:latin typeface="+mn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540" y="152401"/>
            <a:ext cx="8874920" cy="685799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THE MODERN INSURANCE COMPANY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8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227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PowerPoint Presentation</vt:lpstr>
      <vt:lpstr>WHAT IS INSURANCE?</vt:lpstr>
      <vt:lpstr>WHAT IS INSURANCE?</vt:lpstr>
      <vt:lpstr>WHERE DID INSURANCE COME FROM?</vt:lpstr>
      <vt:lpstr>EARLY DAYS OF INSURANCE!</vt:lpstr>
      <vt:lpstr>THE FIRST INSURANCE COMPANY</vt:lpstr>
      <vt:lpstr>THE MODERN INSURANCE COMPANY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Humayoon Asghar</dc:creator>
  <cp:lastModifiedBy>Humayoon Asghar</cp:lastModifiedBy>
  <cp:revision>232</cp:revision>
  <cp:lastPrinted>2018-05-19T07:53:06Z</cp:lastPrinted>
  <dcterms:created xsi:type="dcterms:W3CDTF">2018-02-17T16:05:03Z</dcterms:created>
  <dcterms:modified xsi:type="dcterms:W3CDTF">2018-08-17T08:08:44Z</dcterms:modified>
</cp:coreProperties>
</file>