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91" r:id="rId2"/>
    <p:sldId id="348" r:id="rId3"/>
  </p:sldIdLst>
  <p:sldSz cx="9144000" cy="6858000" type="screen4x3"/>
  <p:notesSz cx="7010400" cy="92233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60"/>
  </p:normalViewPr>
  <p:slideViewPr>
    <p:cSldViewPr>
      <p:cViewPr>
        <p:scale>
          <a:sx n="80" d="100"/>
          <a:sy n="80" d="100"/>
        </p:scale>
        <p:origin x="-1074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169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169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898D9E6-C2EF-4DBA-B2B4-3610E7A8D918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2150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1103"/>
            <a:ext cx="5608320" cy="4150519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0606"/>
            <a:ext cx="3037840" cy="46116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60606"/>
            <a:ext cx="3037840" cy="46116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2EA88BB-6A67-46B0-AC16-754AF3F7C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60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02456" y="6492876"/>
            <a:ext cx="2551510" cy="365125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99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137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37786" y="365124"/>
            <a:ext cx="1971675" cy="5811839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4541" y="365124"/>
            <a:ext cx="6788944" cy="581183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453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394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330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541" y="1083630"/>
            <a:ext cx="4380310" cy="509333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2" y="1083630"/>
            <a:ext cx="4380309" cy="509333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411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543" y="1083628"/>
            <a:ext cx="436364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543" y="2086927"/>
            <a:ext cx="4363641" cy="410273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083628"/>
            <a:ext cx="4380309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086927"/>
            <a:ext cx="4380309" cy="410273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34542" y="1"/>
            <a:ext cx="8874919" cy="90424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137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9130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806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202456" y="6492876"/>
            <a:ext cx="2551510" cy="365125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256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086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540" y="1"/>
            <a:ext cx="8874920" cy="9042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540" y="1083630"/>
            <a:ext cx="8874920" cy="50933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4541" y="6356352"/>
            <a:ext cx="2551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2456" y="6492876"/>
            <a:ext cx="2551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231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 txBox="1">
            <a:spLocks/>
          </p:cNvSpPr>
          <p:nvPr/>
        </p:nvSpPr>
        <p:spPr>
          <a:xfrm>
            <a:off x="-235525" y="3320961"/>
            <a:ext cx="9670807" cy="9655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4400" b="1" dirty="0" smtClean="0">
                <a:solidFill>
                  <a:schemeClr val="accent3">
                    <a:lumMod val="75000"/>
                  </a:schemeClr>
                </a:solidFill>
              </a:rPr>
              <a:t>BIFURCATION OF INSURANCE SECTOR</a:t>
            </a:r>
            <a:endParaRPr lang="en-US" sz="44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ctr">
              <a:buFontTx/>
              <a:buNone/>
            </a:pPr>
            <a:endParaRPr lang="en-US" b="1" dirty="0" smtClean="0"/>
          </a:p>
        </p:txBody>
      </p:sp>
      <p:pic>
        <p:nvPicPr>
          <p:cNvPr id="1026" name="Picture 2" descr="C:\Users\murtaza.sharief\Documents\Logos\TPL Life\tpl life logo c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8750" y="1524000"/>
            <a:ext cx="4241654" cy="1600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119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1">
            <a:spLocks/>
          </p:cNvSpPr>
          <p:nvPr/>
        </p:nvSpPr>
        <p:spPr>
          <a:xfrm>
            <a:off x="306964" y="14208"/>
            <a:ext cx="8023860" cy="639762"/>
          </a:xfrm>
          <a:prstGeom prst="rect">
            <a:avLst/>
          </a:prstGeom>
        </p:spPr>
        <p:txBody>
          <a:bodyPr/>
          <a:lstStyle/>
          <a:p>
            <a:pPr>
              <a:spcBef>
                <a:spcPct val="0"/>
              </a:spcBef>
              <a:defRPr/>
            </a:pPr>
            <a:endParaRPr lang="en-US" b="1" i="1" dirty="0">
              <a:solidFill>
                <a:schemeClr val="bg1">
                  <a:lumMod val="85000"/>
                </a:schemeClr>
              </a:solidFill>
              <a:latin typeface="Century Gothic" pitchFamily="34" charset="0"/>
              <a:ea typeface="+mj-ea"/>
              <a:cs typeface="Lao UI" pitchFamily="34" charset="0"/>
            </a:endParaRPr>
          </a:p>
        </p:txBody>
      </p:sp>
      <p:sp>
        <p:nvSpPr>
          <p:cNvPr id="25" name="Title 1">
            <a:extLst>
              <a:ext uri="{FF2B5EF4-FFF2-40B4-BE49-F238E27FC236}">
                <a16:creationId xmlns="" xmlns:a16="http://schemas.microsoft.com/office/drawing/2014/main" id="{86073D70-74FB-4823-AEB8-BC041F184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020" y="16384"/>
            <a:ext cx="8023860" cy="63976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600" b="1" dirty="0">
                <a:solidFill>
                  <a:schemeClr val="accent6">
                    <a:lumMod val="75000"/>
                  </a:schemeClr>
                </a:solidFill>
                <a:latin typeface="+mn-lt"/>
                <a:cs typeface="Lao UI" pitchFamily="34" charset="0"/>
              </a:rPr>
              <a:t>SECTOR OVERVIEW</a:t>
            </a:r>
          </a:p>
        </p:txBody>
      </p:sp>
      <p:sp>
        <p:nvSpPr>
          <p:cNvPr id="26" name="Title 1">
            <a:extLst>
              <a:ext uri="{FF2B5EF4-FFF2-40B4-BE49-F238E27FC236}">
                <a16:creationId xmlns="" xmlns:a16="http://schemas.microsoft.com/office/drawing/2014/main" id="{B265CEB2-FAF8-4B32-BDF5-307EAC169681}"/>
              </a:ext>
            </a:extLst>
          </p:cNvPr>
          <p:cNvSpPr txBox="1">
            <a:spLocks/>
          </p:cNvSpPr>
          <p:nvPr/>
        </p:nvSpPr>
        <p:spPr>
          <a:xfrm>
            <a:off x="228" y="317135"/>
            <a:ext cx="802386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000" b="1" i="1" dirty="0">
                <a:solidFill>
                  <a:schemeClr val="bg1">
                    <a:lumMod val="75000"/>
                  </a:schemeClr>
                </a:solidFill>
                <a:cs typeface="Lao UI" pitchFamily="34" charset="0"/>
              </a:rPr>
              <a:t>KEY HIGHLIGHTS FROM LIFE INSURANCE INDUSTRY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990600" y="1329846"/>
            <a:ext cx="16205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 smtClean="0">
                <a:solidFill>
                  <a:srgbClr val="0070C0"/>
                </a:solidFill>
              </a:rPr>
              <a:t>Total Life &amp; Takaful Insurance Companies</a:t>
            </a:r>
            <a:endParaRPr lang="en-US" sz="16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-381000" y="696725"/>
            <a:ext cx="1960829" cy="221599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13800" b="1" dirty="0" smtClean="0">
                <a:solidFill>
                  <a:schemeClr val="accent5">
                    <a:lumMod val="75000"/>
                  </a:schemeClr>
                </a:solidFill>
              </a:rPr>
              <a:t>9</a:t>
            </a:r>
            <a:endParaRPr lang="en-US" sz="13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7" name="Title 1"/>
          <p:cNvSpPr txBox="1">
            <a:spLocks/>
          </p:cNvSpPr>
          <p:nvPr/>
        </p:nvSpPr>
        <p:spPr>
          <a:xfrm>
            <a:off x="454094" y="6524994"/>
            <a:ext cx="2047741" cy="28399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en-US" sz="1400" b="1" i="1" dirty="0">
                <a:solidFill>
                  <a:schemeClr val="bg1"/>
                </a:solidFill>
                <a:ea typeface="+mj-ea"/>
                <a:cs typeface="+mj-cs"/>
              </a:rPr>
              <a:t>Strictly Confidential</a:t>
            </a:r>
            <a:endParaRPr lang="en-US" sz="1400" b="1" i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31877" y="1472625"/>
            <a:ext cx="13392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 smtClean="0">
                <a:solidFill>
                  <a:srgbClr val="0070C0"/>
                </a:solidFill>
              </a:rPr>
              <a:t>Life Insurance Companies</a:t>
            </a:r>
            <a:endParaRPr lang="en-US" sz="16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3308927" y="685800"/>
            <a:ext cx="1960829" cy="221599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>
            <a:defPPr>
              <a:defRPr lang="en-US"/>
            </a:defPPr>
            <a:lvl1pPr algn="ctr">
              <a:defRPr sz="13800" b="1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7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759700" y="1576067"/>
            <a:ext cx="13392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 smtClean="0">
                <a:solidFill>
                  <a:srgbClr val="0070C0"/>
                </a:solidFill>
              </a:rPr>
              <a:t>Takaful Operators</a:t>
            </a:r>
            <a:endParaRPr lang="en-US" sz="16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6673273" y="685800"/>
            <a:ext cx="1960829" cy="221599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>
            <a:defPPr>
              <a:defRPr lang="en-US"/>
            </a:defPPr>
            <a:lvl1pPr algn="ctr">
              <a:defRPr sz="13800" b="1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2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-152400" y="4804735"/>
            <a:ext cx="2774963" cy="132343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8000" b="1" dirty="0" smtClean="0">
                <a:solidFill>
                  <a:schemeClr val="accent5">
                    <a:lumMod val="75000"/>
                  </a:schemeClr>
                </a:solidFill>
              </a:rPr>
              <a:t>0.91%</a:t>
            </a:r>
            <a:endParaRPr lang="en-US" sz="13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469575" y="5986046"/>
            <a:ext cx="24060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 smtClean="0">
                <a:solidFill>
                  <a:srgbClr val="0070C0"/>
                </a:solidFill>
              </a:rPr>
              <a:t>Life </a:t>
            </a:r>
            <a:r>
              <a:rPr lang="en-US" sz="1600" b="1" u="sng" dirty="0" smtClean="0">
                <a:solidFill>
                  <a:srgbClr val="0070C0"/>
                </a:solidFill>
              </a:rPr>
              <a:t>Insurance Penetration</a:t>
            </a:r>
            <a:endParaRPr lang="en-US" sz="16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3276600" y="4713377"/>
            <a:ext cx="2930906" cy="132343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8000" b="1" dirty="0" smtClean="0">
                <a:solidFill>
                  <a:schemeClr val="accent5">
                    <a:lumMod val="75000"/>
                  </a:schemeClr>
                </a:solidFill>
              </a:rPr>
              <a:t>0.62%</a:t>
            </a:r>
            <a:endParaRPr lang="en-US" sz="8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324600" y="4097825"/>
            <a:ext cx="2930906" cy="255454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8000" b="1" dirty="0" smtClean="0">
                <a:solidFill>
                  <a:schemeClr val="accent5">
                    <a:lumMod val="75000"/>
                  </a:schemeClr>
                </a:solidFill>
              </a:rPr>
              <a:t>0.29%</a:t>
            </a:r>
            <a:endParaRPr lang="en-US" sz="8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69275" y="2508912"/>
            <a:ext cx="24384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505200" y="2514600"/>
            <a:ext cx="24384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553200" y="2520288"/>
            <a:ext cx="24384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6200" y="6330049"/>
            <a:ext cx="24384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512125" y="6335737"/>
            <a:ext cx="24384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6560125" y="6341425"/>
            <a:ext cx="24384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Slide Number Placeholder 1"/>
          <p:cNvSpPr txBox="1">
            <a:spLocks/>
          </p:cNvSpPr>
          <p:nvPr/>
        </p:nvSpPr>
        <p:spPr>
          <a:xfrm>
            <a:off x="6135222" y="6477374"/>
            <a:ext cx="2551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B7EE402-CC1D-47BF-B8E5-06874361F74D}" type="slidenum">
              <a:rPr lang="en-US" b="1" smtClean="0"/>
              <a:pPr/>
              <a:t>2</a:t>
            </a:fld>
            <a:endParaRPr 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1305755" y="3370130"/>
            <a:ext cx="12538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 smtClean="0">
                <a:solidFill>
                  <a:srgbClr val="0070C0"/>
                </a:solidFill>
              </a:rPr>
              <a:t>Total </a:t>
            </a:r>
            <a:r>
              <a:rPr lang="en-US" sz="1600" b="1" u="sng" dirty="0" smtClean="0">
                <a:solidFill>
                  <a:srgbClr val="0070C0"/>
                </a:solidFill>
              </a:rPr>
              <a:t>Non - Life Insurance </a:t>
            </a:r>
            <a:r>
              <a:rPr lang="en-US" sz="1600" b="1" u="sng" dirty="0" smtClean="0">
                <a:solidFill>
                  <a:srgbClr val="0070C0"/>
                </a:solidFill>
              </a:rPr>
              <a:t>Companies</a:t>
            </a:r>
            <a:endParaRPr lang="en-US" sz="16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-227643" y="2913981"/>
            <a:ext cx="1960829" cy="186204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11500" b="1" dirty="0" smtClean="0">
                <a:solidFill>
                  <a:schemeClr val="accent5">
                    <a:lumMod val="75000"/>
                  </a:schemeClr>
                </a:solidFill>
              </a:rPr>
              <a:t>41</a:t>
            </a:r>
            <a:endParaRPr lang="en-US" sz="115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724400" y="3606225"/>
            <a:ext cx="13392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 smtClean="0">
                <a:solidFill>
                  <a:srgbClr val="0070C0"/>
                </a:solidFill>
              </a:rPr>
              <a:t>Non-Life </a:t>
            </a:r>
            <a:r>
              <a:rPr lang="en-US" sz="1600" b="1" u="sng" dirty="0" smtClean="0">
                <a:solidFill>
                  <a:srgbClr val="0070C0"/>
                </a:solidFill>
              </a:rPr>
              <a:t>Insurance Companies</a:t>
            </a:r>
            <a:endParaRPr lang="en-US" sz="16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3220771" y="2903056"/>
            <a:ext cx="1960829" cy="186204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>
            <a:defPPr>
              <a:defRPr lang="en-US"/>
            </a:defPPr>
            <a:lvl1pPr algn="ctr">
              <a:defRPr sz="13800" b="1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US" sz="11500" dirty="0" smtClean="0"/>
              <a:t>38</a:t>
            </a:r>
            <a:endParaRPr lang="en-US" sz="11500" dirty="0"/>
          </a:p>
        </p:txBody>
      </p:sp>
      <p:sp>
        <p:nvSpPr>
          <p:cNvPr id="43" name="TextBox 42"/>
          <p:cNvSpPr txBox="1"/>
          <p:nvPr/>
        </p:nvSpPr>
        <p:spPr>
          <a:xfrm>
            <a:off x="7787902" y="3588603"/>
            <a:ext cx="13392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 smtClean="0">
                <a:solidFill>
                  <a:srgbClr val="0070C0"/>
                </a:solidFill>
              </a:rPr>
              <a:t>General Takaful </a:t>
            </a:r>
            <a:r>
              <a:rPr lang="en-US" sz="1600" b="1" u="sng" dirty="0" smtClean="0">
                <a:solidFill>
                  <a:srgbClr val="0070C0"/>
                </a:solidFill>
              </a:rPr>
              <a:t>Operators</a:t>
            </a:r>
            <a:endParaRPr lang="en-US" sz="16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6618350" y="2726084"/>
            <a:ext cx="1960829" cy="221599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>
            <a:defPPr>
              <a:defRPr lang="en-US"/>
            </a:defPPr>
            <a:lvl1pPr algn="ctr">
              <a:defRPr sz="13800" b="1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3</a:t>
            </a:r>
            <a:endParaRPr lang="en-US" dirty="0"/>
          </a:p>
        </p:txBody>
      </p:sp>
      <p:cxnSp>
        <p:nvCxnSpPr>
          <p:cNvPr id="53" name="Straight Connector 52"/>
          <p:cNvCxnSpPr/>
          <p:nvPr/>
        </p:nvCxnSpPr>
        <p:spPr>
          <a:xfrm>
            <a:off x="14352" y="4549196"/>
            <a:ext cx="24384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450277" y="4554884"/>
            <a:ext cx="24384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6498277" y="4560572"/>
            <a:ext cx="24384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20320" y="5986046"/>
            <a:ext cx="2646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 smtClean="0">
                <a:solidFill>
                  <a:srgbClr val="0070C0"/>
                </a:solidFill>
              </a:rPr>
              <a:t>Total Insurance Penetration</a:t>
            </a:r>
            <a:endParaRPr lang="en-US" sz="16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6248400" y="5986046"/>
            <a:ext cx="29113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 smtClean="0">
                <a:solidFill>
                  <a:srgbClr val="0070C0"/>
                </a:solidFill>
              </a:rPr>
              <a:t>Non- Life </a:t>
            </a:r>
            <a:r>
              <a:rPr lang="en-US" sz="1600" b="1" u="sng" dirty="0" smtClean="0">
                <a:solidFill>
                  <a:srgbClr val="0070C0"/>
                </a:solidFill>
              </a:rPr>
              <a:t>Insurance Penetration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76167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5243</TotalTime>
  <Words>60</Words>
  <Application>Microsoft Office PowerPoint</Application>
  <PresentationFormat>On-screen Show (4:3)</PresentationFormat>
  <Paragraphs>23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1_Office Theme</vt:lpstr>
      <vt:lpstr>PowerPoint Presentation</vt:lpstr>
      <vt:lpstr>SECTOR OVERVIEW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Humayoon Asghar</dc:creator>
  <cp:lastModifiedBy>Humayoon Asghar</cp:lastModifiedBy>
  <cp:revision>239</cp:revision>
  <cp:lastPrinted>2018-05-19T07:53:06Z</cp:lastPrinted>
  <dcterms:created xsi:type="dcterms:W3CDTF">2018-02-17T16:05:03Z</dcterms:created>
  <dcterms:modified xsi:type="dcterms:W3CDTF">2018-08-17T12:01:35Z</dcterms:modified>
</cp:coreProperties>
</file>