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1" r:id="rId2"/>
    <p:sldId id="348" r:id="rId3"/>
    <p:sldId id="349" r:id="rId4"/>
    <p:sldId id="350" r:id="rId5"/>
    <p:sldId id="351" r:id="rId6"/>
    <p:sldId id="353" r:id="rId7"/>
    <p:sldId id="354" r:id="rId8"/>
    <p:sldId id="357" r:id="rId9"/>
    <p:sldId id="371" r:id="rId10"/>
    <p:sldId id="358" r:id="rId11"/>
    <p:sldId id="362" r:id="rId12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-235525" y="3320961"/>
            <a:ext cx="9670807" cy="96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Operation and Structure of the Life Insurance </a:t>
            </a:r>
            <a:r>
              <a:rPr lang="en-US" sz="4400" b="1" dirty="0">
                <a:solidFill>
                  <a:schemeClr val="accent3">
                    <a:lumMod val="75000"/>
                  </a:schemeClr>
                </a:solidFill>
              </a:rPr>
              <a:t>M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arket</a:t>
            </a: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524000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Investments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en-US" sz="1800" dirty="0" smtClean="0">
              <a:latin typeface="+mn-lt"/>
            </a:endParaRPr>
          </a:p>
          <a:p>
            <a:pPr eaLnBrk="1" hangingPunct="1"/>
            <a:r>
              <a:rPr lang="en-US" altLang="en-US" sz="1800" dirty="0" smtClean="0">
                <a:latin typeface="+mn-lt"/>
              </a:rPr>
              <a:t>Because premiums are paid in advance, they can be invested until needed to pay claims and expenses</a:t>
            </a:r>
          </a:p>
          <a:p>
            <a:pPr eaLnBrk="1" hangingPunct="1"/>
            <a:endParaRPr lang="en-US" altLang="en-US" sz="1800" dirty="0" smtClean="0">
              <a:latin typeface="+mn-lt"/>
            </a:endParaRPr>
          </a:p>
          <a:p>
            <a:pPr eaLnBrk="1" hangingPunct="1"/>
            <a:r>
              <a:rPr lang="en-US" altLang="en-US" sz="1800" dirty="0" smtClean="0">
                <a:latin typeface="+mn-lt"/>
              </a:rPr>
              <a:t>Investment income is extremely important in reducing the cost of insurance to policyholders and offsetting unfavorable underwriting experience</a:t>
            </a:r>
          </a:p>
          <a:p>
            <a:pPr eaLnBrk="1" hangingPunct="1"/>
            <a:endParaRPr lang="en-US" altLang="en-US" sz="1800" dirty="0" smtClean="0">
              <a:latin typeface="+mn-lt"/>
            </a:endParaRPr>
          </a:p>
          <a:p>
            <a:pPr eaLnBrk="1" hangingPunct="1"/>
            <a:r>
              <a:rPr lang="en-US" altLang="en-US" sz="1800" dirty="0" smtClean="0">
                <a:latin typeface="+mn-lt"/>
              </a:rPr>
              <a:t>Life insurance contracts are long-term; thus, safety of principal is a primary consideration</a:t>
            </a:r>
          </a:p>
          <a:p>
            <a:pPr eaLnBrk="1" hangingPunct="1"/>
            <a:endParaRPr lang="en-US" altLang="en-US" sz="1800" dirty="0" smtClean="0">
              <a:latin typeface="+mn-lt"/>
            </a:endParaRPr>
          </a:p>
          <a:p>
            <a:pPr eaLnBrk="1" hangingPunct="1"/>
            <a:r>
              <a:rPr lang="en-US" altLang="en-US" sz="1800" dirty="0" smtClean="0">
                <a:latin typeface="+mn-lt"/>
              </a:rPr>
              <a:t>Investment linked contracts constitute long term savings of the policyholders, therefore higher returns on savings is extremely important</a:t>
            </a:r>
          </a:p>
          <a:p>
            <a:pPr eaLnBrk="1" hangingPunct="1"/>
            <a:endParaRPr lang="en-US" altLang="en-US" sz="1800" dirty="0">
              <a:latin typeface="+mn-lt"/>
            </a:endParaRPr>
          </a:p>
          <a:p>
            <a:pPr eaLnBrk="1" hangingPunct="1"/>
            <a:r>
              <a:rPr lang="en-US" altLang="en-US" sz="1800" dirty="0" smtClean="0">
                <a:latin typeface="+mn-lt"/>
              </a:rPr>
              <a:t>A specialized and qualified investment department manages investments of insurance company’s assets</a:t>
            </a:r>
          </a:p>
          <a:p>
            <a:pPr eaLnBrk="1" hangingPunct="1"/>
            <a:endParaRPr lang="en-US" alt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108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Other Functions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Accounting and Finance</a:t>
            </a:r>
          </a:p>
          <a:p>
            <a:pPr marL="685800" lvl="2" indent="0">
              <a:buNone/>
            </a:pPr>
            <a:r>
              <a:rPr lang="en-US" sz="1800" dirty="0" smtClean="0">
                <a:latin typeface="+mn-lt"/>
              </a:rPr>
              <a:t>Financial reporting and financial control is managed by this department and is of utmost importance.</a:t>
            </a:r>
          </a:p>
          <a:p>
            <a:pPr marL="685800" lvl="2" indent="0">
              <a:buNone/>
            </a:pPr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Legal and Compliance</a:t>
            </a:r>
          </a:p>
          <a:p>
            <a:pPr marL="0" indent="0">
              <a:buNone/>
            </a:pPr>
            <a:r>
              <a:rPr lang="en-US" sz="1800" dirty="0" smtClean="0">
                <a:latin typeface="+mn-lt"/>
              </a:rPr>
              <a:t>	Regulatory compliance and legal matter are managed by this department.</a:t>
            </a:r>
          </a:p>
          <a:p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Information Technology</a:t>
            </a:r>
          </a:p>
          <a:p>
            <a:pPr marL="685800" lvl="2" indent="0">
              <a:buNone/>
            </a:pPr>
            <a:r>
              <a:rPr lang="en-US" sz="1800" dirty="0" smtClean="0">
                <a:latin typeface="+mn-lt"/>
              </a:rPr>
              <a:t>Data management and core systems are extremely important for a life insurance company and are managed by the IT department. With introduction of new technologies and digital revolution, a strong IT department will become more integral to </a:t>
            </a:r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uccess of Life insurance company.</a:t>
            </a:r>
            <a:endParaRPr lang="en-US" sz="1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5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Insurance Company Operations</a:t>
            </a:r>
            <a:endParaRPr lang="en-US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371600"/>
            <a:ext cx="8534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dirty="0" smtClean="0">
                <a:latin typeface="+mn-lt"/>
              </a:rPr>
              <a:t>The </a:t>
            </a:r>
            <a:r>
              <a:rPr lang="en-US" sz="1800" dirty="0">
                <a:latin typeface="+mn-lt"/>
              </a:rPr>
              <a:t>most important insurance company operations consist of the following</a:t>
            </a:r>
            <a:r>
              <a:rPr lang="en-US" sz="1800" dirty="0" smtClean="0">
                <a:latin typeface="+mn-lt"/>
              </a:rPr>
              <a:t>:</a:t>
            </a:r>
          </a:p>
          <a:p>
            <a:pPr marL="0" indent="0" algn="just">
              <a:buNone/>
            </a:pPr>
            <a:endParaRPr lang="en-US" sz="1800" dirty="0" smtClean="0">
              <a:latin typeface="+mn-lt"/>
            </a:endParaRPr>
          </a:p>
          <a:p>
            <a:pPr algn="just"/>
            <a:r>
              <a:rPr lang="en-US" sz="1800" dirty="0" smtClean="0">
                <a:latin typeface="+mn-lt"/>
              </a:rPr>
              <a:t>Ratemaking &amp; Reserving</a:t>
            </a:r>
          </a:p>
          <a:p>
            <a:pPr algn="just"/>
            <a:r>
              <a:rPr lang="en-US" sz="1800" dirty="0" smtClean="0">
                <a:latin typeface="+mn-lt"/>
              </a:rPr>
              <a:t>Underwriting</a:t>
            </a:r>
          </a:p>
          <a:p>
            <a:pPr algn="just"/>
            <a:r>
              <a:rPr lang="en-US" sz="1800" dirty="0" smtClean="0">
                <a:latin typeface="+mn-lt"/>
              </a:rPr>
              <a:t>Production</a:t>
            </a:r>
          </a:p>
          <a:p>
            <a:pPr algn="just"/>
            <a:r>
              <a:rPr lang="en-US" sz="1800" dirty="0" smtClean="0">
                <a:latin typeface="+mn-lt"/>
              </a:rPr>
              <a:t>Claim settlement</a:t>
            </a:r>
          </a:p>
          <a:p>
            <a:pPr algn="just"/>
            <a:r>
              <a:rPr lang="en-US" sz="1800" dirty="0" smtClean="0">
                <a:latin typeface="+mn-lt"/>
              </a:rPr>
              <a:t>Reinsurance</a:t>
            </a:r>
          </a:p>
          <a:p>
            <a:pPr algn="just"/>
            <a:r>
              <a:rPr lang="en-US" sz="1800" dirty="0" smtClean="0">
                <a:latin typeface="+mn-lt"/>
              </a:rPr>
              <a:t>Policyholder Services</a:t>
            </a:r>
          </a:p>
          <a:p>
            <a:pPr algn="just"/>
            <a:endParaRPr lang="en-US" sz="1800" dirty="0">
              <a:latin typeface="+mn-lt"/>
            </a:endParaRPr>
          </a:p>
          <a:p>
            <a:pPr marL="0" indent="0" algn="just">
              <a:buNone/>
            </a:pPr>
            <a:r>
              <a:rPr lang="en-US" sz="1800" dirty="0">
                <a:latin typeface="+mn-lt"/>
              </a:rPr>
              <a:t>Insurers also engage in other operations, such as accounting, legal services, loss control, and information systems</a:t>
            </a:r>
          </a:p>
        </p:txBody>
      </p:sp>
    </p:spTree>
    <p:extLst>
      <p:ext uri="{BB962C8B-B14F-4D97-AF65-F5344CB8AC3E}">
        <p14:creationId xmlns:p14="http://schemas.microsoft.com/office/powerpoint/2010/main" val="25328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Ratemaking &amp; Reserving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sz="1800" u="sng" dirty="0" smtClean="0">
              <a:latin typeface="+mn-lt"/>
              <a:ea typeface="MS PGothic" panose="020B0600070205080204" pitchFamily="34" charset="-128"/>
            </a:endParaRPr>
          </a:p>
          <a:p>
            <a:r>
              <a:rPr lang="en-US" altLang="en-US" sz="1800" u="sng" dirty="0" smtClean="0">
                <a:latin typeface="+mn-lt"/>
                <a:ea typeface="MS PGothic" panose="020B0600070205080204" pitchFamily="34" charset="-128"/>
              </a:rPr>
              <a:t>Ratemaking</a:t>
            </a: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 </a:t>
            </a:r>
            <a:r>
              <a:rPr lang="en-US" altLang="en-US" sz="1800" dirty="0">
                <a:latin typeface="+mn-lt"/>
                <a:ea typeface="MS PGothic" panose="020B0600070205080204" pitchFamily="34" charset="-128"/>
              </a:rPr>
              <a:t>refers to the pricing of insurance and the calculation of insurance </a:t>
            </a: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premiums</a:t>
            </a:r>
          </a:p>
          <a:p>
            <a:endParaRPr lang="en-US" altLang="en-US" sz="1800" dirty="0" smtClean="0">
              <a:latin typeface="+mn-lt"/>
              <a:ea typeface="MS PGothic" panose="020B0600070205080204" pitchFamily="34" charset="-128"/>
            </a:endParaRPr>
          </a:p>
          <a:p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A </a:t>
            </a:r>
            <a:r>
              <a:rPr lang="en-US" altLang="en-US" sz="1800" u="sng" dirty="0">
                <a:latin typeface="+mn-lt"/>
                <a:ea typeface="MS PGothic" panose="020B0600070205080204" pitchFamily="34" charset="-128"/>
              </a:rPr>
              <a:t>rate</a:t>
            </a:r>
            <a:r>
              <a:rPr lang="en-US" altLang="en-US" sz="1800" dirty="0">
                <a:latin typeface="+mn-lt"/>
                <a:ea typeface="MS PGothic" panose="020B0600070205080204" pitchFamily="34" charset="-128"/>
              </a:rPr>
              <a:t> is the price per unit of </a:t>
            </a: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insurance</a:t>
            </a:r>
          </a:p>
          <a:p>
            <a:endParaRPr lang="en-US" altLang="en-US" sz="1800" dirty="0" smtClean="0">
              <a:latin typeface="+mn-lt"/>
              <a:ea typeface="MS PGothic" panose="020B0600070205080204" pitchFamily="34" charset="-128"/>
            </a:endParaRPr>
          </a:p>
          <a:p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Total </a:t>
            </a:r>
            <a:r>
              <a:rPr lang="en-US" altLang="en-US" sz="1800" dirty="0">
                <a:latin typeface="+mn-lt"/>
                <a:ea typeface="MS PGothic" panose="020B0600070205080204" pitchFamily="34" charset="-128"/>
              </a:rPr>
              <a:t>premiums charged must be adequate for paying all claims and expenses during the policy </a:t>
            </a: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period</a:t>
            </a:r>
          </a:p>
          <a:p>
            <a:endParaRPr lang="en-US" altLang="en-US" sz="1800" dirty="0" smtClean="0">
              <a:latin typeface="+mn-lt"/>
              <a:ea typeface="MS PGothic" panose="020B0600070205080204" pitchFamily="34" charset="-128"/>
            </a:endParaRPr>
          </a:p>
          <a:p>
            <a:r>
              <a:rPr lang="en-US" altLang="zh-TW" sz="1800" dirty="0" smtClean="0">
                <a:latin typeface="+mn-lt"/>
                <a:ea typeface="新細明體" pitchFamily="18" charset="-120"/>
              </a:rPr>
              <a:t>Rates </a:t>
            </a:r>
            <a:r>
              <a:rPr lang="en-US" altLang="zh-TW" sz="1800" dirty="0">
                <a:latin typeface="+mn-lt"/>
                <a:ea typeface="新細明體" pitchFamily="18" charset="-120"/>
              </a:rPr>
              <a:t>and premiums are determined by an </a:t>
            </a:r>
            <a:r>
              <a:rPr lang="en-US" altLang="zh-TW" sz="1800" dirty="0" smtClean="0">
                <a:latin typeface="+mn-lt"/>
                <a:ea typeface="新細明體" pitchFamily="18" charset="-120"/>
              </a:rPr>
              <a:t>actuary, </a:t>
            </a:r>
            <a:r>
              <a:rPr lang="en-US" altLang="zh-TW" sz="1800" dirty="0">
                <a:latin typeface="+mn-lt"/>
                <a:ea typeface="新細明體" pitchFamily="18" charset="-120"/>
              </a:rPr>
              <a:t>using the company’s past loss experience and industry </a:t>
            </a:r>
            <a:r>
              <a:rPr lang="en-US" altLang="zh-TW" sz="1800" dirty="0" smtClean="0">
                <a:latin typeface="+mn-lt"/>
                <a:ea typeface="新細明體" pitchFamily="18" charset="-120"/>
              </a:rPr>
              <a:t>statistics</a:t>
            </a:r>
          </a:p>
          <a:p>
            <a:endParaRPr lang="en-US" altLang="zh-TW" sz="1800" dirty="0" smtClean="0">
              <a:latin typeface="+mn-lt"/>
              <a:ea typeface="新細明體" pitchFamily="18" charset="-120"/>
            </a:endParaRPr>
          </a:p>
          <a:p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Actuaries </a:t>
            </a:r>
            <a:r>
              <a:rPr lang="en-US" altLang="en-US" sz="1800" dirty="0">
                <a:latin typeface="+mn-lt"/>
                <a:ea typeface="MS PGothic" panose="020B0600070205080204" pitchFamily="34" charset="-128"/>
              </a:rPr>
              <a:t>also determine the adequacy of loss reserves, allocate expenses, and compile statistics for company management and state regulatory officials. </a:t>
            </a:r>
          </a:p>
          <a:p>
            <a:pPr lvl="1"/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53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Underwriting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Underwriting </a:t>
            </a:r>
            <a:r>
              <a:rPr lang="en-US" sz="1800" dirty="0">
                <a:latin typeface="+mn-lt"/>
              </a:rPr>
              <a:t>refers to the process of selecting, classifying, and pricing applicants for </a:t>
            </a:r>
            <a:r>
              <a:rPr lang="en-US" sz="1800" dirty="0" smtClean="0">
                <a:latin typeface="+mn-lt"/>
              </a:rPr>
              <a:t>insurance.</a:t>
            </a:r>
          </a:p>
          <a:p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The </a:t>
            </a:r>
            <a:r>
              <a:rPr lang="en-US" sz="1800" dirty="0">
                <a:latin typeface="+mn-lt"/>
              </a:rPr>
              <a:t>underwriter is the person who decides to accept or reject an application</a:t>
            </a:r>
            <a:r>
              <a:rPr lang="en-US" sz="1800" dirty="0" smtClean="0">
                <a:latin typeface="+mn-lt"/>
              </a:rPr>
              <a:t>.</a:t>
            </a:r>
          </a:p>
          <a:p>
            <a:endParaRPr lang="en-US" sz="1800" dirty="0" smtClean="0">
              <a:latin typeface="+mn-lt"/>
            </a:endParaRPr>
          </a:p>
          <a:p>
            <a:r>
              <a:rPr lang="en-US" sz="1800" dirty="0">
                <a:latin typeface="+mn-lt"/>
              </a:rPr>
              <a:t>An insurer must establish an underwriting policy that is consistent with company objectives</a:t>
            </a:r>
            <a:r>
              <a:rPr lang="en-US" sz="1800" dirty="0" smtClean="0">
                <a:latin typeface="+mn-lt"/>
              </a:rPr>
              <a:t>.</a:t>
            </a:r>
          </a:p>
          <a:p>
            <a:endParaRPr lang="en-US" sz="1800" dirty="0" smtClean="0">
              <a:latin typeface="+mn-lt"/>
            </a:endParaRPr>
          </a:p>
          <a:p>
            <a:r>
              <a:rPr lang="en-US" sz="1800" dirty="0">
                <a:latin typeface="+mn-lt"/>
              </a:rPr>
              <a:t>The underwriting policy is stated in detail in an underwriting guide that </a:t>
            </a:r>
            <a:r>
              <a:rPr lang="en-US" sz="1800" dirty="0" smtClean="0">
                <a:latin typeface="+mn-lt"/>
              </a:rPr>
              <a:t>specifies:</a:t>
            </a:r>
          </a:p>
          <a:p>
            <a:pPr lvl="1"/>
            <a:r>
              <a:rPr lang="en-US" dirty="0" smtClean="0">
                <a:latin typeface="+mn-lt"/>
              </a:rPr>
              <a:t>amounts of insurance to be written;</a:t>
            </a:r>
          </a:p>
          <a:p>
            <a:pPr lvl="1"/>
            <a:r>
              <a:rPr lang="en-US" dirty="0" smtClean="0">
                <a:latin typeface="+mn-lt"/>
              </a:rPr>
              <a:t>territories </a:t>
            </a:r>
            <a:r>
              <a:rPr lang="en-US" dirty="0">
                <a:latin typeface="+mn-lt"/>
              </a:rPr>
              <a:t>to be </a:t>
            </a:r>
            <a:r>
              <a:rPr lang="en-US" dirty="0" smtClean="0">
                <a:latin typeface="+mn-lt"/>
              </a:rPr>
              <a:t>developed;</a:t>
            </a:r>
          </a:p>
          <a:p>
            <a:pPr lvl="1"/>
            <a:r>
              <a:rPr lang="en-US" dirty="0" smtClean="0">
                <a:latin typeface="+mn-lt"/>
              </a:rPr>
              <a:t>forms </a:t>
            </a:r>
            <a:r>
              <a:rPr lang="en-US" dirty="0">
                <a:latin typeface="+mn-lt"/>
              </a:rPr>
              <a:t>and rating plans to be </a:t>
            </a:r>
            <a:r>
              <a:rPr lang="en-US" dirty="0" smtClean="0">
                <a:latin typeface="+mn-lt"/>
              </a:rPr>
              <a:t>used;</a:t>
            </a:r>
          </a:p>
          <a:p>
            <a:pPr lvl="1"/>
            <a:r>
              <a:rPr lang="en-US" dirty="0" smtClean="0">
                <a:latin typeface="+mn-lt"/>
              </a:rPr>
              <a:t>acceptable</a:t>
            </a:r>
            <a:r>
              <a:rPr lang="en-US" dirty="0">
                <a:latin typeface="+mn-lt"/>
              </a:rPr>
              <a:t>, borderline, and prohibited business; 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business </a:t>
            </a:r>
            <a:r>
              <a:rPr lang="en-US" dirty="0">
                <a:latin typeface="+mn-lt"/>
              </a:rPr>
              <a:t>that requires approval by a senior underwriter; and other underwriting </a:t>
            </a:r>
            <a:r>
              <a:rPr lang="en-US" dirty="0" smtClean="0">
                <a:latin typeface="+mn-lt"/>
              </a:rPr>
              <a:t>details.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1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latin typeface="+mn-lt"/>
                <a:ea typeface="MS PGothic" panose="020B0600070205080204" pitchFamily="34" charset="-128"/>
              </a:rPr>
              <a:t>Underwriting starts with the </a:t>
            </a: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agent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+mn-lt"/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+mn-lt"/>
                <a:ea typeface="MS PGothic" panose="020B0600070205080204" pitchFamily="34" charset="-128"/>
              </a:rPr>
              <a:t>Information for underwriting comes from: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+mn-lt"/>
                <a:ea typeface="MS PGothic" panose="020B0600070205080204" pitchFamily="34" charset="-128"/>
              </a:rPr>
              <a:t>The application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+mn-lt"/>
                <a:ea typeface="MS PGothic" panose="020B0600070205080204" pitchFamily="34" charset="-128"/>
              </a:rPr>
              <a:t>The agent</a:t>
            </a:r>
            <a:r>
              <a:rPr lang="ja-JP" altLang="en-US" dirty="0">
                <a:latin typeface="+mn-lt"/>
                <a:ea typeface="MS PGothic" panose="020B0600070205080204" pitchFamily="34" charset="-128"/>
              </a:rPr>
              <a:t>’</a:t>
            </a:r>
            <a:r>
              <a:rPr lang="en-US" altLang="ja-JP" dirty="0">
                <a:latin typeface="+mn-lt"/>
                <a:ea typeface="MS PGothic" panose="020B0600070205080204" pitchFamily="34" charset="-128"/>
              </a:rPr>
              <a:t>s report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+mn-lt"/>
                <a:ea typeface="MS PGothic" panose="020B0600070205080204" pitchFamily="34" charset="-128"/>
              </a:rPr>
              <a:t>An inspection report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+mn-lt"/>
                <a:ea typeface="MS PGothic" panose="020B0600070205080204" pitchFamily="34" charset="-128"/>
              </a:rPr>
              <a:t>Physical inspection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+mn-lt"/>
                <a:ea typeface="MS PGothic" panose="020B0600070205080204" pitchFamily="34" charset="-128"/>
              </a:rPr>
              <a:t>A physical examination and attending physician</a:t>
            </a:r>
            <a:r>
              <a:rPr lang="ja-JP" altLang="en-US" dirty="0">
                <a:latin typeface="+mn-lt"/>
                <a:ea typeface="MS PGothic" panose="020B0600070205080204" pitchFamily="34" charset="-128"/>
              </a:rPr>
              <a:t>’</a:t>
            </a:r>
            <a:r>
              <a:rPr lang="en-US" altLang="ja-JP" dirty="0">
                <a:latin typeface="+mn-lt"/>
                <a:ea typeface="MS PGothic" panose="020B0600070205080204" pitchFamily="34" charset="-128"/>
              </a:rPr>
              <a:t>s </a:t>
            </a:r>
            <a:r>
              <a:rPr lang="en-US" altLang="ja-JP" dirty="0" smtClean="0">
                <a:latin typeface="+mn-lt"/>
                <a:ea typeface="MS PGothic" panose="020B0600070205080204" pitchFamily="34" charset="-128"/>
              </a:rPr>
              <a:t>report</a:t>
            </a:r>
          </a:p>
          <a:p>
            <a:pPr lvl="1">
              <a:lnSpc>
                <a:spcPct val="80000"/>
              </a:lnSpc>
            </a:pPr>
            <a:endParaRPr lang="en-US" altLang="ja-JP" dirty="0">
              <a:latin typeface="+mn-lt"/>
              <a:ea typeface="MS PGothic" panose="020B0600070205080204" pitchFamily="34" charset="-128"/>
            </a:endParaRPr>
          </a:p>
          <a:p>
            <a:r>
              <a:rPr lang="en-US" altLang="en-US" sz="1800" dirty="0">
                <a:latin typeface="+mn-lt"/>
              </a:rPr>
              <a:t>After reviewing the information, the underwriter can: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  <a:latin typeface="+mn-lt"/>
              </a:rPr>
              <a:t>Accept</a:t>
            </a:r>
            <a:r>
              <a:rPr lang="en-US" altLang="en-US" dirty="0">
                <a:latin typeface="+mn-lt"/>
              </a:rPr>
              <a:t> the application and recommend that the policy be issued</a:t>
            </a:r>
          </a:p>
          <a:p>
            <a:pPr lvl="1"/>
            <a:r>
              <a:rPr lang="en-US" altLang="en-US" dirty="0">
                <a:latin typeface="+mn-lt"/>
              </a:rPr>
              <a:t>Accept the application subject to restrictions or modifications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  <a:latin typeface="+mn-lt"/>
              </a:rPr>
              <a:t>Reject</a:t>
            </a:r>
            <a:r>
              <a:rPr lang="en-US" altLang="en-US" dirty="0">
                <a:latin typeface="+mn-lt"/>
              </a:rPr>
              <a:t> the </a:t>
            </a:r>
            <a:r>
              <a:rPr lang="en-US" altLang="en-US" dirty="0" smtClean="0">
                <a:latin typeface="+mn-lt"/>
              </a:rPr>
              <a:t>application</a:t>
            </a:r>
          </a:p>
          <a:p>
            <a:pPr lvl="1"/>
            <a:endParaRPr lang="en-US" altLang="en-US" dirty="0">
              <a:latin typeface="+mn-lt"/>
            </a:endParaRPr>
          </a:p>
          <a:p>
            <a:r>
              <a:rPr lang="en-US" altLang="en-US" sz="1800" dirty="0">
                <a:latin typeface="+mn-lt"/>
              </a:rPr>
              <a:t>Many insurers now use computerized underwriting for certain personal lines of insurance that can be standardized</a:t>
            </a:r>
          </a:p>
          <a:p>
            <a:endParaRPr lang="en-US" sz="1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0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latin typeface="+mn-lt"/>
              </a:rPr>
              <a:t>Underwriting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742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Production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en-US" sz="1800" u="sng" dirty="0" smtClean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u="sng" dirty="0" smtClean="0">
                <a:latin typeface="+mn-lt"/>
              </a:rPr>
              <a:t>Production</a:t>
            </a:r>
            <a:r>
              <a:rPr lang="en-US" altLang="en-US" sz="1800" dirty="0" smtClean="0">
                <a:latin typeface="+mn-lt"/>
              </a:rPr>
              <a:t> refers to the sales and marketing activities of insurers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</a:rPr>
              <a:t>Agents are often referred to as </a:t>
            </a:r>
            <a:r>
              <a:rPr lang="en-US" altLang="en-US" u="sng" dirty="0" smtClean="0">
                <a:latin typeface="+mn-lt"/>
              </a:rPr>
              <a:t>producers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</a:rPr>
              <a:t>Life insurers have an agency or sales department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+mn-lt"/>
              </a:rPr>
              <a:t>The marketing of insurance has been characterized by a trend toward professionalism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</a:rPr>
              <a:t>An agent should be a competent professional with a high degree of technical knowledge in a particular area of insurance and who also places the needs of his or her clients first</a:t>
            </a:r>
          </a:p>
        </p:txBody>
      </p:sp>
    </p:spTree>
    <p:extLst>
      <p:ext uri="{BB962C8B-B14F-4D97-AF65-F5344CB8AC3E}">
        <p14:creationId xmlns:p14="http://schemas.microsoft.com/office/powerpoint/2010/main" val="12980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Claim Settlement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1800" dirty="0" smtClean="0">
              <a:latin typeface="+mn-lt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The objectives of claims settlement include: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Verification of a covered loss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Fair and prompt payment of claims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Personal assistance to the insured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>
              <a:latin typeface="+mn-lt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Some laws prohibit unfair claims practices, such as: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Refusing to pay claims without conducting a reasonable investigation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Not attempting to provide prompt, fair, and equitable settlements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Offering lower settlements to compel insureds to institute lawsuits to recover amounts due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425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Reinsurance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800" u="sng" dirty="0" smtClean="0">
                <a:latin typeface="+mn-lt"/>
                <a:ea typeface="MS PGothic" panose="020B0600070205080204" pitchFamily="34" charset="-128"/>
              </a:rPr>
              <a:t>Reinsurance</a:t>
            </a: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 is an arrangement by which the primary insurer that initially writes the insurance transfers to another insurer part or all of the potential losses associated with such insurance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The primary insurer is the </a:t>
            </a:r>
            <a:r>
              <a:rPr lang="en-US" altLang="en-US" u="sng" dirty="0" smtClean="0">
                <a:latin typeface="+mn-lt"/>
                <a:ea typeface="MS PGothic" panose="020B0600070205080204" pitchFamily="34" charset="-128"/>
              </a:rPr>
              <a:t>ceding company</a:t>
            </a:r>
            <a:endParaRPr lang="en-US" altLang="en-US" dirty="0" smtClean="0">
              <a:latin typeface="+mn-lt"/>
              <a:ea typeface="MS PGothic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The insurer that accepts the insurance from the ceding company is the </a:t>
            </a:r>
            <a:r>
              <a:rPr lang="en-US" altLang="en-US" u="sng" dirty="0" smtClean="0">
                <a:latin typeface="+mn-lt"/>
                <a:ea typeface="MS PGothic" panose="020B0600070205080204" pitchFamily="34" charset="-128"/>
              </a:rPr>
              <a:t>reinsurer</a:t>
            </a:r>
            <a:endParaRPr lang="en-US" altLang="en-US" dirty="0" smtClean="0">
              <a:latin typeface="+mn-lt"/>
              <a:ea typeface="MS PGothic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The </a:t>
            </a:r>
            <a:r>
              <a:rPr lang="en-US" altLang="en-US" u="sng" dirty="0" smtClean="0">
                <a:latin typeface="+mn-lt"/>
                <a:ea typeface="MS PGothic" panose="020B0600070205080204" pitchFamily="34" charset="-128"/>
              </a:rPr>
              <a:t>retention limit</a:t>
            </a: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 is the amount of insurance retained by the ceding company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latin typeface="+mn-lt"/>
                <a:ea typeface="MS PGothic" panose="020B0600070205080204" pitchFamily="34" charset="-128"/>
              </a:rPr>
              <a:t>The amount of insurance ceded to the reinsurer is known as a </a:t>
            </a:r>
            <a:r>
              <a:rPr lang="en-US" altLang="en-US" u="sng" dirty="0" smtClean="0">
                <a:latin typeface="+mn-lt"/>
                <a:ea typeface="MS PGothic" panose="020B0600070205080204" pitchFamily="34" charset="-128"/>
              </a:rPr>
              <a:t>cession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u="sng" dirty="0">
              <a:latin typeface="+mn-lt"/>
              <a:ea typeface="MS PGothic" panose="020B0600070205080204" pitchFamily="34" charset="-128"/>
            </a:endParaRPr>
          </a:p>
          <a:p>
            <a:r>
              <a:rPr lang="en-US" altLang="en-US" sz="1800" dirty="0">
                <a:latin typeface="+mn-lt"/>
              </a:rPr>
              <a:t>Reinsurance is used to:</a:t>
            </a:r>
          </a:p>
          <a:p>
            <a:pPr lvl="1"/>
            <a:r>
              <a:rPr lang="en-US" altLang="en-US" dirty="0">
                <a:latin typeface="+mn-lt"/>
              </a:rPr>
              <a:t>Increase underwriting capacity</a:t>
            </a:r>
          </a:p>
          <a:p>
            <a:pPr lvl="1"/>
            <a:r>
              <a:rPr lang="en-US" altLang="en-US" dirty="0">
                <a:latin typeface="+mn-lt"/>
              </a:rPr>
              <a:t>Stabilize profits</a:t>
            </a:r>
          </a:p>
          <a:p>
            <a:pPr lvl="1"/>
            <a:r>
              <a:rPr lang="en-US" altLang="en-US" dirty="0">
                <a:latin typeface="+mn-lt"/>
              </a:rPr>
              <a:t>Reduce the </a:t>
            </a:r>
            <a:r>
              <a:rPr lang="en-US" altLang="en-US" u="sng" dirty="0">
                <a:latin typeface="+mn-lt"/>
              </a:rPr>
              <a:t>unearned premium reserve</a:t>
            </a:r>
            <a:r>
              <a:rPr lang="en-US" altLang="en-US" dirty="0">
                <a:latin typeface="+mn-lt"/>
              </a:rPr>
              <a:t>, which represents the unearned portion of gross premiums on all outstanding policies at the time of valuation</a:t>
            </a:r>
          </a:p>
          <a:p>
            <a:pPr lvl="1"/>
            <a:r>
              <a:rPr lang="en-US" altLang="en-US" dirty="0">
                <a:latin typeface="+mn-lt"/>
              </a:rPr>
              <a:t>Provide protection against a catastrophic loss</a:t>
            </a:r>
          </a:p>
          <a:p>
            <a:pPr lvl="1"/>
            <a:r>
              <a:rPr lang="en-US" altLang="en-US" dirty="0">
                <a:latin typeface="+mn-lt"/>
              </a:rPr>
              <a:t>Retire from business or from a line of insurance or territory</a:t>
            </a:r>
          </a:p>
          <a:p>
            <a:pPr lvl="1"/>
            <a:r>
              <a:rPr lang="en-US" altLang="en-US" dirty="0">
                <a:latin typeface="+mn-lt"/>
              </a:rPr>
              <a:t>Obtain underwriting advice on a line for which the insurer has little experience</a:t>
            </a:r>
          </a:p>
          <a:p>
            <a:pPr>
              <a:lnSpc>
                <a:spcPct val="80000"/>
              </a:lnSpc>
            </a:pPr>
            <a:endParaRPr lang="en-US" altLang="en-US" sz="2000" u="sng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3170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Policyholder Services	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altLang="en-US" sz="1800" dirty="0" smtClean="0">
              <a:latin typeface="+mn-lt"/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en-US" sz="1800" dirty="0">
                <a:latin typeface="+mn-lt"/>
              </a:rPr>
              <a:t>Policy Holder Services department (PHS) is responsible for all post-issuance queries. The main responsibilities for the PHS department are:</a:t>
            </a:r>
          </a:p>
          <a:p>
            <a:pPr>
              <a:defRPr/>
            </a:pPr>
            <a:endParaRPr lang="en-US" sz="1800" dirty="0">
              <a:latin typeface="+mn-lt"/>
            </a:endParaRPr>
          </a:p>
          <a:p>
            <a:pPr marL="685800" lvl="1" indent="-342900">
              <a:defRPr/>
            </a:pPr>
            <a:r>
              <a:rPr lang="en-US" dirty="0">
                <a:latin typeface="+mn-lt"/>
              </a:rPr>
              <a:t>Policy Cancellation &amp; Refunds</a:t>
            </a:r>
          </a:p>
          <a:p>
            <a:pPr marL="685800" lvl="1" indent="-342900">
              <a:defRPr/>
            </a:pPr>
            <a:r>
              <a:rPr lang="en-US" dirty="0" smtClean="0">
                <a:latin typeface="+mn-lt"/>
              </a:rPr>
              <a:t>Renewals</a:t>
            </a:r>
            <a:endParaRPr lang="en-US" dirty="0">
              <a:latin typeface="+mn-lt"/>
            </a:endParaRPr>
          </a:p>
          <a:p>
            <a:pPr marL="685800" lvl="1" indent="-342900">
              <a:defRPr/>
            </a:pPr>
            <a:r>
              <a:rPr lang="en-US" dirty="0" smtClean="0">
                <a:latin typeface="+mn-lt"/>
              </a:rPr>
              <a:t>Reinstatement</a:t>
            </a:r>
            <a:endParaRPr lang="en-US" dirty="0">
              <a:latin typeface="+mn-lt"/>
            </a:endParaRPr>
          </a:p>
          <a:p>
            <a:pPr marL="685800" lvl="1" indent="-342900">
              <a:defRPr/>
            </a:pPr>
            <a:r>
              <a:rPr lang="en-US" dirty="0" smtClean="0">
                <a:latin typeface="+mn-lt"/>
              </a:rPr>
              <a:t>Financial </a:t>
            </a:r>
            <a:r>
              <a:rPr lang="en-US" dirty="0">
                <a:latin typeface="+mn-lt"/>
              </a:rPr>
              <a:t>&amp; Non- Financial Endorsements</a:t>
            </a:r>
          </a:p>
          <a:p>
            <a:pPr marL="685800" lvl="1" indent="-342900">
              <a:defRPr/>
            </a:pPr>
            <a:r>
              <a:rPr lang="en-US" dirty="0" smtClean="0">
                <a:latin typeface="+mn-lt"/>
              </a:rPr>
              <a:t>Full/Partial </a:t>
            </a:r>
            <a:r>
              <a:rPr lang="en-US" dirty="0">
                <a:latin typeface="+mn-lt"/>
              </a:rPr>
              <a:t>Surrenders (Regular &amp; ADHOC)</a:t>
            </a:r>
          </a:p>
          <a:p>
            <a:pPr marL="685800" lvl="1" indent="-342900">
              <a:defRPr/>
            </a:pPr>
            <a:r>
              <a:rPr lang="en-US" dirty="0" smtClean="0">
                <a:latin typeface="+mn-lt"/>
              </a:rPr>
              <a:t>Client </a:t>
            </a:r>
            <a:r>
              <a:rPr lang="en-US" dirty="0">
                <a:latin typeface="+mn-lt"/>
              </a:rPr>
              <a:t>Communication/Complaints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 smtClean="0">
                <a:latin typeface="+mn-lt"/>
                <a:ea typeface="MS PGothic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6571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6454</TotalTime>
  <Words>753</Words>
  <Application>Microsoft Office PowerPoint</Application>
  <PresentationFormat>On-screen Show (4:3)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Calibri</vt:lpstr>
      <vt:lpstr>新細明體</vt:lpstr>
      <vt:lpstr>1_Office Theme</vt:lpstr>
      <vt:lpstr>PowerPoint Presentation</vt:lpstr>
      <vt:lpstr>Insurance Company Operations</vt:lpstr>
      <vt:lpstr>Ratemaking &amp; Reserving</vt:lpstr>
      <vt:lpstr>Underwriting</vt:lpstr>
      <vt:lpstr>PowerPoint Presentation</vt:lpstr>
      <vt:lpstr>Production</vt:lpstr>
      <vt:lpstr>Claim Settlement</vt:lpstr>
      <vt:lpstr>Reinsurance</vt:lpstr>
      <vt:lpstr>Policyholder Services </vt:lpstr>
      <vt:lpstr>Investments</vt:lpstr>
      <vt:lpstr>Other Functions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Salman Khawaja</cp:lastModifiedBy>
  <cp:revision>265</cp:revision>
  <cp:lastPrinted>2018-05-19T07:53:06Z</cp:lastPrinted>
  <dcterms:created xsi:type="dcterms:W3CDTF">2018-02-17T16:05:03Z</dcterms:created>
  <dcterms:modified xsi:type="dcterms:W3CDTF">2018-09-05T06:57:24Z</dcterms:modified>
</cp:coreProperties>
</file>