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91" r:id="rId2"/>
    <p:sldId id="348" r:id="rId3"/>
    <p:sldId id="349" r:id="rId4"/>
    <p:sldId id="350" r:id="rId5"/>
    <p:sldId id="351" r:id="rId6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0"/>
  </p:normalViewPr>
  <p:slideViewPr>
    <p:cSldViewPr>
      <p:cViewPr>
        <p:scale>
          <a:sx n="80" d="100"/>
          <a:sy n="80" d="100"/>
        </p:scale>
        <p:origin x="-1074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898D9E6-C2EF-4DBA-B2B4-3610E7A8D918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EA88BB-6A67-46B0-AC16-754AF3F7C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6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2456" y="6492876"/>
            <a:ext cx="2551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99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37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7786" y="365124"/>
            <a:ext cx="1971675" cy="5811839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41" y="365124"/>
            <a:ext cx="6788944" cy="581183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453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9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330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41" y="1083630"/>
            <a:ext cx="4380310" cy="50933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2" y="1083630"/>
            <a:ext cx="4380309" cy="50933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411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43" y="1083628"/>
            <a:ext cx="436364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43" y="2086927"/>
            <a:ext cx="4363641" cy="41027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083628"/>
            <a:ext cx="4380309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086927"/>
            <a:ext cx="4380309" cy="41027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4542" y="1"/>
            <a:ext cx="8874919" cy="90424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3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913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806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02456" y="6492876"/>
            <a:ext cx="2551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256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086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540" y="1"/>
            <a:ext cx="8874920" cy="904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40" y="1083630"/>
            <a:ext cx="8874920" cy="5093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4541" y="6356352"/>
            <a:ext cx="2551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2456" y="6492876"/>
            <a:ext cx="2551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23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 txBox="1">
            <a:spLocks/>
          </p:cNvSpPr>
          <p:nvPr/>
        </p:nvSpPr>
        <p:spPr>
          <a:xfrm>
            <a:off x="-235525" y="3320961"/>
            <a:ext cx="9670807" cy="9655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INSURANCE INTERMEDIARIES</a:t>
            </a:r>
            <a:endParaRPr lang="en-US" sz="4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FontTx/>
              <a:buNone/>
            </a:pPr>
            <a:endParaRPr lang="en-US" b="1" dirty="0" smtClean="0"/>
          </a:p>
        </p:txBody>
      </p:sp>
      <p:pic>
        <p:nvPicPr>
          <p:cNvPr id="1026" name="Picture 2" descr="C:\Users\murtaza.sharief\Documents\Logos\TPL Life\tpl life logo c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750" y="1524000"/>
            <a:ext cx="4241654" cy="160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19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="" xmlns:a16="http://schemas.microsoft.com/office/drawing/2014/main" id="{86073D70-74FB-4823-AEB8-BC041F184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20" y="46038"/>
            <a:ext cx="8023860" cy="63976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cs typeface="Lao UI" pitchFamily="34" charset="0"/>
              </a:rPr>
              <a:t>INSURANCE INTERMEDIARIES</a:t>
            </a:r>
            <a:endParaRPr lang="en-US" sz="2600" b="1" dirty="0">
              <a:solidFill>
                <a:schemeClr val="accent6">
                  <a:lumMod val="75000"/>
                </a:schemeClr>
              </a:solidFill>
              <a:latin typeface="+mn-lt"/>
              <a:cs typeface="Lao UI" pitchFamily="34" charset="0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="" xmlns:a16="http://schemas.microsoft.com/office/drawing/2014/main" id="{B265CEB2-FAF8-4B32-BDF5-307EAC169681}"/>
              </a:ext>
            </a:extLst>
          </p:cNvPr>
          <p:cNvSpPr txBox="1">
            <a:spLocks/>
          </p:cNvSpPr>
          <p:nvPr/>
        </p:nvSpPr>
        <p:spPr>
          <a:xfrm>
            <a:off x="228" y="579438"/>
            <a:ext cx="802386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000" b="1" i="1" dirty="0" smtClean="0">
                <a:solidFill>
                  <a:schemeClr val="bg1">
                    <a:lumMod val="75000"/>
                  </a:schemeClr>
                </a:solidFill>
                <a:cs typeface="Lao UI" pitchFamily="34" charset="0"/>
              </a:rPr>
              <a:t>Insurance Agent</a:t>
            </a:r>
            <a:endParaRPr lang="en-US" sz="2000" b="1" i="1" dirty="0">
              <a:solidFill>
                <a:schemeClr val="bg1">
                  <a:lumMod val="75000"/>
                </a:schemeClr>
              </a:solidFill>
              <a:cs typeface="Lao UI" pitchFamily="34" charset="0"/>
            </a:endParaRPr>
          </a:p>
        </p:txBody>
      </p:sp>
      <p:sp>
        <p:nvSpPr>
          <p:cNvPr id="47" name="Title 1"/>
          <p:cNvSpPr txBox="1">
            <a:spLocks/>
          </p:cNvSpPr>
          <p:nvPr/>
        </p:nvSpPr>
        <p:spPr>
          <a:xfrm>
            <a:off x="454094" y="6524994"/>
            <a:ext cx="2047741" cy="28399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1400" b="1" i="1" dirty="0">
                <a:solidFill>
                  <a:schemeClr val="bg1"/>
                </a:solidFill>
                <a:ea typeface="+mj-ea"/>
                <a:cs typeface="+mj-cs"/>
              </a:rPr>
              <a:t>Strictly Confidential</a:t>
            </a:r>
            <a:endParaRPr lang="en-US" sz="1400" b="1" i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2" name="Slide Number Placeholder 1"/>
          <p:cNvSpPr txBox="1">
            <a:spLocks/>
          </p:cNvSpPr>
          <p:nvPr/>
        </p:nvSpPr>
        <p:spPr>
          <a:xfrm>
            <a:off x="6135222" y="6477374"/>
            <a:ext cx="2551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B7EE402-CC1D-47BF-B8E5-06874361F74D}" type="slidenum">
              <a:rPr lang="en-US" b="1" smtClean="0"/>
              <a:pPr/>
              <a:t>2</a:t>
            </a:fld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06964" y="1371600"/>
            <a:ext cx="837976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/>
              <a:t>INSURANCE AGENT</a:t>
            </a:r>
          </a:p>
          <a:p>
            <a:pPr algn="just"/>
            <a:endParaRPr lang="en-US" sz="28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An </a:t>
            </a:r>
            <a:r>
              <a:rPr lang="en-US" dirty="0" smtClean="0"/>
              <a:t>Insurance agent </a:t>
            </a:r>
            <a:r>
              <a:rPr lang="en-US" dirty="0"/>
              <a:t>is a person who represents an insurance firm and sells insurance policies on its behalf. </a:t>
            </a:r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 smtClean="0"/>
              <a:t>There are 2 Types of Insurance Agents: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 indent="-342900" algn="just">
              <a:buFont typeface="+mj-lt"/>
              <a:buAutoNum type="arabicPeriod"/>
            </a:pPr>
            <a:r>
              <a:rPr lang="en-US" b="1" dirty="0" smtClean="0"/>
              <a:t>Captive: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n-US" dirty="0" smtClean="0"/>
              <a:t>are </a:t>
            </a:r>
            <a:r>
              <a:rPr lang="en-US" dirty="0"/>
              <a:t>exclusively employed by a particular insurance firm and sell policies of the same. Their services can be rewarded in the form of salary or commission. </a:t>
            </a:r>
            <a:endParaRPr lang="en-US" dirty="0" smtClean="0"/>
          </a:p>
          <a:p>
            <a:pPr marL="800100" lvl="1" indent="-342900" algn="just">
              <a:buFont typeface="+mj-lt"/>
              <a:buAutoNum type="arabicPeriod"/>
            </a:pPr>
            <a:endParaRPr lang="en-US" b="1" dirty="0" smtClean="0"/>
          </a:p>
          <a:p>
            <a:pPr marL="800100" lvl="1" indent="-342900" algn="just">
              <a:buFont typeface="+mj-lt"/>
              <a:buAutoNum type="arabicPeriod"/>
            </a:pPr>
            <a:r>
              <a:rPr lang="en-US" b="1" dirty="0" smtClean="0"/>
              <a:t>Independent</a:t>
            </a:r>
            <a:r>
              <a:rPr lang="en-US" b="1" dirty="0"/>
              <a:t>: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dirty="0"/>
              <a:t>may represent many insurance firms and receive commission for their services accordingly.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67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="" xmlns:a16="http://schemas.microsoft.com/office/drawing/2014/main" id="{86073D70-74FB-4823-AEB8-BC041F184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20" y="46038"/>
            <a:ext cx="8023860" cy="63976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cs typeface="Lao UI" pitchFamily="34" charset="0"/>
              </a:rPr>
              <a:t>INSURANCE INTERMEDIARIES</a:t>
            </a:r>
            <a:endParaRPr lang="en-US" sz="2600" b="1" dirty="0">
              <a:solidFill>
                <a:schemeClr val="accent6">
                  <a:lumMod val="75000"/>
                </a:schemeClr>
              </a:solidFill>
              <a:latin typeface="+mn-lt"/>
              <a:cs typeface="Lao UI" pitchFamily="34" charset="0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="" xmlns:a16="http://schemas.microsoft.com/office/drawing/2014/main" id="{B265CEB2-FAF8-4B32-BDF5-307EAC169681}"/>
              </a:ext>
            </a:extLst>
          </p:cNvPr>
          <p:cNvSpPr txBox="1">
            <a:spLocks/>
          </p:cNvSpPr>
          <p:nvPr/>
        </p:nvSpPr>
        <p:spPr>
          <a:xfrm>
            <a:off x="228" y="579438"/>
            <a:ext cx="802386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000" b="1" i="1" dirty="0" smtClean="0">
                <a:solidFill>
                  <a:schemeClr val="bg1">
                    <a:lumMod val="75000"/>
                  </a:schemeClr>
                </a:solidFill>
                <a:cs typeface="Lao UI" pitchFamily="34" charset="0"/>
              </a:rPr>
              <a:t>Insurance Brokers</a:t>
            </a:r>
            <a:endParaRPr lang="en-US" sz="2000" b="1" i="1" dirty="0">
              <a:solidFill>
                <a:schemeClr val="bg1">
                  <a:lumMod val="75000"/>
                </a:schemeClr>
              </a:solidFill>
              <a:cs typeface="Lao UI" pitchFamily="34" charset="0"/>
            </a:endParaRPr>
          </a:p>
        </p:txBody>
      </p:sp>
      <p:sp>
        <p:nvSpPr>
          <p:cNvPr id="47" name="Title 1"/>
          <p:cNvSpPr txBox="1">
            <a:spLocks/>
          </p:cNvSpPr>
          <p:nvPr/>
        </p:nvSpPr>
        <p:spPr>
          <a:xfrm>
            <a:off x="454094" y="6524994"/>
            <a:ext cx="2047741" cy="28399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1400" b="1" i="1" dirty="0">
                <a:solidFill>
                  <a:schemeClr val="bg1"/>
                </a:solidFill>
                <a:ea typeface="+mj-ea"/>
                <a:cs typeface="+mj-cs"/>
              </a:rPr>
              <a:t>Strictly Confidential</a:t>
            </a:r>
            <a:endParaRPr lang="en-US" sz="1400" b="1" i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2" name="Slide Number Placeholder 1"/>
          <p:cNvSpPr txBox="1">
            <a:spLocks/>
          </p:cNvSpPr>
          <p:nvPr/>
        </p:nvSpPr>
        <p:spPr>
          <a:xfrm>
            <a:off x="6135222" y="6477374"/>
            <a:ext cx="2551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B7EE402-CC1D-47BF-B8E5-06874361F74D}" type="slidenum">
              <a:rPr lang="en-US" b="1" smtClean="0"/>
              <a:pPr/>
              <a:t>3</a:t>
            </a:fld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06964" y="1371600"/>
            <a:ext cx="837976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/>
              <a:t>INSURANCE BROKERS</a:t>
            </a:r>
          </a:p>
          <a:p>
            <a:pPr algn="just"/>
            <a:endParaRPr lang="en-US" sz="28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An </a:t>
            </a:r>
            <a:r>
              <a:rPr lang="en-US" b="1" dirty="0"/>
              <a:t>insurance</a:t>
            </a:r>
            <a:r>
              <a:rPr lang="en-US" dirty="0"/>
              <a:t> </a:t>
            </a:r>
            <a:r>
              <a:rPr lang="en-US" b="1" dirty="0"/>
              <a:t>broker</a:t>
            </a:r>
            <a:r>
              <a:rPr lang="en-US" dirty="0"/>
              <a:t> is a specialist in insurance and </a:t>
            </a:r>
            <a:r>
              <a:rPr lang="en-US" b="1" dirty="0"/>
              <a:t>risk</a:t>
            </a:r>
            <a:r>
              <a:rPr lang="en-US" dirty="0"/>
              <a:t> management. </a:t>
            </a:r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An insurance broker acts </a:t>
            </a:r>
            <a:r>
              <a:rPr lang="en-US" dirty="0"/>
              <a:t>on behalf of </a:t>
            </a:r>
            <a:r>
              <a:rPr lang="en-US" dirty="0" smtClean="0"/>
              <a:t>its </a:t>
            </a:r>
            <a:r>
              <a:rPr lang="en-US" dirty="0"/>
              <a:t>clients and </a:t>
            </a:r>
            <a:r>
              <a:rPr lang="en-US" dirty="0" smtClean="0"/>
              <a:t>provides </a:t>
            </a:r>
            <a:r>
              <a:rPr lang="en-US" dirty="0"/>
              <a:t>advice in the interests of </a:t>
            </a:r>
            <a:r>
              <a:rPr lang="en-US" dirty="0" smtClean="0"/>
              <a:t>its </a:t>
            </a:r>
            <a:r>
              <a:rPr lang="en-US" dirty="0"/>
              <a:t>clients</a:t>
            </a:r>
            <a:r>
              <a:rPr lang="en-US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An Insurance Broker can also be appointed to act on behalf of a specific Insurance Company.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An insurance broker might </a:t>
            </a:r>
            <a:r>
              <a:rPr lang="en-US" dirty="0" smtClean="0"/>
              <a:t>specialize </a:t>
            </a:r>
            <a:r>
              <a:rPr lang="en-US" dirty="0"/>
              <a:t>in one specific type of insurance or industry, or they might deal with many different types</a:t>
            </a:r>
            <a:r>
              <a:rPr lang="en-US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An Insurance Broker works on Commission Basis.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30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="" xmlns:a16="http://schemas.microsoft.com/office/drawing/2014/main" id="{86073D70-74FB-4823-AEB8-BC041F184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20" y="46038"/>
            <a:ext cx="8023860" cy="63976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cs typeface="Lao UI" pitchFamily="34" charset="0"/>
              </a:rPr>
              <a:t>INSURANCE INTERMEDIARIES</a:t>
            </a:r>
            <a:endParaRPr lang="en-US" sz="2600" b="1" dirty="0">
              <a:solidFill>
                <a:schemeClr val="accent6">
                  <a:lumMod val="75000"/>
                </a:schemeClr>
              </a:solidFill>
              <a:latin typeface="+mn-lt"/>
              <a:cs typeface="Lao UI" pitchFamily="34" charset="0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="" xmlns:a16="http://schemas.microsoft.com/office/drawing/2014/main" id="{B265CEB2-FAF8-4B32-BDF5-307EAC169681}"/>
              </a:ext>
            </a:extLst>
          </p:cNvPr>
          <p:cNvSpPr txBox="1">
            <a:spLocks/>
          </p:cNvSpPr>
          <p:nvPr/>
        </p:nvSpPr>
        <p:spPr>
          <a:xfrm>
            <a:off x="228" y="579438"/>
            <a:ext cx="802386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000" b="1" i="1" dirty="0" smtClean="0">
                <a:solidFill>
                  <a:schemeClr val="bg1">
                    <a:lumMod val="75000"/>
                  </a:schemeClr>
                </a:solidFill>
                <a:cs typeface="Lao UI" pitchFamily="34" charset="0"/>
              </a:rPr>
              <a:t>Third Party Administrators</a:t>
            </a:r>
            <a:endParaRPr lang="en-US" sz="2000" b="1" i="1" dirty="0">
              <a:solidFill>
                <a:schemeClr val="bg1">
                  <a:lumMod val="75000"/>
                </a:schemeClr>
              </a:solidFill>
              <a:cs typeface="Lao UI" pitchFamily="34" charset="0"/>
            </a:endParaRPr>
          </a:p>
        </p:txBody>
      </p:sp>
      <p:sp>
        <p:nvSpPr>
          <p:cNvPr id="47" name="Title 1"/>
          <p:cNvSpPr txBox="1">
            <a:spLocks/>
          </p:cNvSpPr>
          <p:nvPr/>
        </p:nvSpPr>
        <p:spPr>
          <a:xfrm>
            <a:off x="454094" y="6524994"/>
            <a:ext cx="2047741" cy="28399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1400" b="1" i="1" dirty="0">
                <a:solidFill>
                  <a:schemeClr val="bg1"/>
                </a:solidFill>
                <a:ea typeface="+mj-ea"/>
                <a:cs typeface="+mj-cs"/>
              </a:rPr>
              <a:t>Strictly Confidential</a:t>
            </a:r>
            <a:endParaRPr lang="en-US" sz="1400" b="1" i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2" name="Slide Number Placeholder 1"/>
          <p:cNvSpPr txBox="1">
            <a:spLocks/>
          </p:cNvSpPr>
          <p:nvPr/>
        </p:nvSpPr>
        <p:spPr>
          <a:xfrm>
            <a:off x="6135222" y="6477374"/>
            <a:ext cx="2551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B7EE402-CC1D-47BF-B8E5-06874361F74D}" type="slidenum">
              <a:rPr lang="en-US" b="1" smtClean="0"/>
              <a:pPr/>
              <a:t>4</a:t>
            </a:fld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06964" y="1371600"/>
            <a:ext cx="837976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/>
              <a:t>THIRD PARTY ADMINISTRATORS</a:t>
            </a:r>
          </a:p>
          <a:p>
            <a:pPr algn="just"/>
            <a:endParaRPr lang="en-US" sz="28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A </a:t>
            </a:r>
            <a:r>
              <a:rPr lang="en-US" b="1" dirty="0"/>
              <a:t>third</a:t>
            </a:r>
            <a:r>
              <a:rPr lang="en-US" dirty="0"/>
              <a:t>-</a:t>
            </a:r>
            <a:r>
              <a:rPr lang="en-US" b="1" dirty="0"/>
              <a:t>party administrator</a:t>
            </a:r>
            <a:r>
              <a:rPr lang="en-US" dirty="0"/>
              <a:t> (TPA) is an organization that processes </a:t>
            </a:r>
            <a:r>
              <a:rPr lang="en-US" b="1" dirty="0" smtClean="0"/>
              <a:t>insurance </a:t>
            </a:r>
            <a:r>
              <a:rPr lang="en-US" dirty="0" smtClean="0"/>
              <a:t>claims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or certain aspects of </a:t>
            </a:r>
            <a:r>
              <a:rPr lang="en-US" dirty="0" smtClean="0"/>
              <a:t>the Insurance Business for an Insurance Company.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A TPA has no liability of the Risk of the Insurance offered.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However, some aspects related to services and operations of the Insurance Business are managed by the TPA on behalf of the Insurance Company.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A TPA usually works on Fee Income basis for its services.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70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="" xmlns:a16="http://schemas.microsoft.com/office/drawing/2014/main" id="{86073D70-74FB-4823-AEB8-BC041F184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20" y="46038"/>
            <a:ext cx="8023860" cy="63976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cs typeface="Lao UI" pitchFamily="34" charset="0"/>
              </a:rPr>
              <a:t>INSURANCE INTERMEDIARIES</a:t>
            </a:r>
            <a:endParaRPr lang="en-US" sz="2600" b="1" dirty="0">
              <a:solidFill>
                <a:schemeClr val="accent6">
                  <a:lumMod val="75000"/>
                </a:schemeClr>
              </a:solidFill>
              <a:latin typeface="+mn-lt"/>
              <a:cs typeface="Lao UI" pitchFamily="34" charset="0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="" xmlns:a16="http://schemas.microsoft.com/office/drawing/2014/main" id="{B265CEB2-FAF8-4B32-BDF5-307EAC169681}"/>
              </a:ext>
            </a:extLst>
          </p:cNvPr>
          <p:cNvSpPr txBox="1">
            <a:spLocks/>
          </p:cNvSpPr>
          <p:nvPr/>
        </p:nvSpPr>
        <p:spPr>
          <a:xfrm>
            <a:off x="228" y="579438"/>
            <a:ext cx="802386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000" b="1" i="1" dirty="0" smtClean="0">
                <a:solidFill>
                  <a:schemeClr val="bg1">
                    <a:lumMod val="75000"/>
                  </a:schemeClr>
                </a:solidFill>
                <a:cs typeface="Lao UI" pitchFamily="34" charset="0"/>
              </a:rPr>
              <a:t>Insurance Surveyors</a:t>
            </a:r>
            <a:endParaRPr lang="en-US" sz="2000" b="1" i="1" dirty="0">
              <a:solidFill>
                <a:schemeClr val="bg1">
                  <a:lumMod val="75000"/>
                </a:schemeClr>
              </a:solidFill>
              <a:cs typeface="Lao UI" pitchFamily="34" charset="0"/>
            </a:endParaRPr>
          </a:p>
        </p:txBody>
      </p:sp>
      <p:sp>
        <p:nvSpPr>
          <p:cNvPr id="47" name="Title 1"/>
          <p:cNvSpPr txBox="1">
            <a:spLocks/>
          </p:cNvSpPr>
          <p:nvPr/>
        </p:nvSpPr>
        <p:spPr>
          <a:xfrm>
            <a:off x="454094" y="6524994"/>
            <a:ext cx="2047741" cy="28399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1400" b="1" i="1" dirty="0">
                <a:solidFill>
                  <a:schemeClr val="bg1"/>
                </a:solidFill>
                <a:ea typeface="+mj-ea"/>
                <a:cs typeface="+mj-cs"/>
              </a:rPr>
              <a:t>Strictly Confidential</a:t>
            </a:r>
            <a:endParaRPr lang="en-US" sz="1400" b="1" i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2" name="Slide Number Placeholder 1"/>
          <p:cNvSpPr txBox="1">
            <a:spLocks/>
          </p:cNvSpPr>
          <p:nvPr/>
        </p:nvSpPr>
        <p:spPr>
          <a:xfrm>
            <a:off x="6135222" y="6477374"/>
            <a:ext cx="2551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B7EE402-CC1D-47BF-B8E5-06874361F74D}" type="slidenum">
              <a:rPr lang="en-US" b="1" smtClean="0"/>
              <a:pPr/>
              <a:t>5</a:t>
            </a:fld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06964" y="1371600"/>
            <a:ext cx="837976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/>
              <a:t>INSURANCE SURVEYORS</a:t>
            </a:r>
          </a:p>
          <a:p>
            <a:pPr algn="just"/>
            <a:endParaRPr lang="en-US" sz="28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An insurance surveyor is responsible to determine the possible risk that is posed by offering a particular kind of insurance coverage.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surveyor collects data on insurable properties and makes recommendations that are used to determine whether the item should be insured</a:t>
            </a:r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An Insurance Surveyor usually is an expert </a:t>
            </a:r>
            <a:r>
              <a:rPr lang="en-US" dirty="0"/>
              <a:t>in </a:t>
            </a:r>
            <a:r>
              <a:rPr lang="en-US" dirty="0" smtClean="0"/>
              <a:t>four </a:t>
            </a:r>
            <a:r>
              <a:rPr lang="en-US" dirty="0"/>
              <a:t>categories, but typically, surveyors specialize in only one or two of these areas</a:t>
            </a:r>
            <a:r>
              <a:rPr lang="en-US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Risk Assessment prior to extending Insurance Cover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Determine if the insurable item creates potential liability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Engineering surveys to deduct structural deficiencies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Analyzing a Claim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31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5291</TotalTime>
  <Words>153</Words>
  <Application>Microsoft Office PowerPoint</Application>
  <PresentationFormat>On-screen Show (4:3)</PresentationFormat>
  <Paragraphs>62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1_Office Theme</vt:lpstr>
      <vt:lpstr>PowerPoint Presentation</vt:lpstr>
      <vt:lpstr>INSURANCE INTERMEDIARIES</vt:lpstr>
      <vt:lpstr>INSURANCE INTERMEDIARIES</vt:lpstr>
      <vt:lpstr>INSURANCE INTERMEDIARIES</vt:lpstr>
      <vt:lpstr>INSURANCE INTERMEDIARIES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Humayoon Asghar</dc:creator>
  <cp:lastModifiedBy>Humayoon Asghar</cp:lastModifiedBy>
  <cp:revision>245</cp:revision>
  <cp:lastPrinted>2018-05-19T07:53:06Z</cp:lastPrinted>
  <dcterms:created xsi:type="dcterms:W3CDTF">2018-02-17T16:05:03Z</dcterms:created>
  <dcterms:modified xsi:type="dcterms:W3CDTF">2018-08-17T12:49:58Z</dcterms:modified>
</cp:coreProperties>
</file>