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1" r:id="rId2"/>
    <p:sldId id="352" r:id="rId3"/>
    <p:sldId id="351" r:id="rId4"/>
    <p:sldId id="354" r:id="rId5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.%20TPL\Muavin\Muavin\Insurance%20Companies%20Comparis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07973180128916E-2"/>
          <c:y val="0.18948394608568667"/>
          <c:w val="0.82416244763165436"/>
          <c:h val="0.80148323564817558"/>
        </c:manualLayout>
      </c:layout>
      <c:pie3DChart>
        <c:varyColors val="1"/>
        <c:ser>
          <c:idx val="0"/>
          <c:order val="0"/>
          <c:tx>
            <c:strRef>
              <c:f>'[Insurance Companies Comparison.xlsx]Summary'!$A$13</c:f>
              <c:strCache>
                <c:ptCount val="1"/>
                <c:pt idx="0">
                  <c:v>GROSS PREMIUM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5.6858868961842515E-2"/>
                  <c:y val="-0.2772574480821476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579134205281212E-2"/>
                  <c:y val="-6.162359512753213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8517437436677653E-2"/>
                  <c:y val="-0.227880462310632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4506810257486362E-2"/>
                  <c:y val="-0.1136173767752715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'[Insurance Companies Comparison.xlsx]Summary'!$B$11:$K$11</c:f>
              <c:strCache>
                <c:ptCount val="4"/>
                <c:pt idx="0">
                  <c:v>State Life</c:v>
                </c:pt>
                <c:pt idx="1">
                  <c:v>Jubilee Life</c:v>
                </c:pt>
                <c:pt idx="2">
                  <c:v>EFU Life</c:v>
                </c:pt>
                <c:pt idx="3">
                  <c:v>Others</c:v>
                </c:pt>
              </c:strCache>
              <c:extLst/>
            </c:strRef>
          </c:cat>
          <c:val>
            <c:numRef>
              <c:f>'[Insurance Companies Comparison.xlsx]Summary'!$B$13:$K$13</c:f>
              <c:numCache>
                <c:formatCode>_-* #,##0_-;\(#,##0\);_-* "-"??_-;_-@_-</c:formatCode>
                <c:ptCount val="4"/>
                <c:pt idx="0">
                  <c:v>101044743</c:v>
                </c:pt>
                <c:pt idx="1">
                  <c:v>47117240</c:v>
                </c:pt>
                <c:pt idx="2">
                  <c:v>31499459</c:v>
                </c:pt>
                <c:pt idx="3">
                  <c:v>31210849.378000002</c:v>
                </c:pt>
              </c:numCache>
              <c:extLst/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98D9E6-C2EF-4DBA-B2B4-3610E7A8D918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EA88BB-6A67-46B0-AC16-754AF3F7C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6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9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37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786" y="365124"/>
            <a:ext cx="1971675" cy="5811839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41" y="365124"/>
            <a:ext cx="6788944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5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9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3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41" y="1083630"/>
            <a:ext cx="4380310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083630"/>
            <a:ext cx="4380309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11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3" y="1083628"/>
            <a:ext cx="43636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43" y="2086927"/>
            <a:ext cx="4363641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83628"/>
            <a:ext cx="43803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086927"/>
            <a:ext cx="4380309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4542" y="1"/>
            <a:ext cx="8874919" cy="90424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1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806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5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8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40" y="1"/>
            <a:ext cx="8874920" cy="90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0" y="1083630"/>
            <a:ext cx="8874920" cy="509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541" y="6356352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2456" y="6492876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-235525" y="3320961"/>
            <a:ext cx="9670807" cy="2013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LIFE INSURANCE MARKET </a:t>
            </a:r>
            <a:b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OF PAKISTAN</a:t>
            </a:r>
          </a:p>
          <a:p>
            <a:pPr marL="0" indent="0" algn="ctr">
              <a:buFontTx/>
              <a:buNone/>
            </a:pPr>
            <a:endParaRPr lang="en-US" b="1" dirty="0" smtClean="0"/>
          </a:p>
        </p:txBody>
      </p:sp>
      <p:pic>
        <p:nvPicPr>
          <p:cNvPr id="1026" name="Picture 2" descr="C:\Users\murtaza.sharief\Documents\Logos\TPL Life\tpl life logo c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50" y="1524000"/>
            <a:ext cx="4241654" cy="16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1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Insurance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540" y="1083630"/>
            <a:ext cx="8874920" cy="5317170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+mn-lt"/>
              </a:rPr>
              <a:t>There </a:t>
            </a:r>
            <a:r>
              <a:rPr lang="en-US" sz="1800" dirty="0">
                <a:latin typeface="+mn-lt"/>
              </a:rPr>
              <a:t>are nine life insurers, including two family </a:t>
            </a:r>
            <a:r>
              <a:rPr lang="en-US" sz="1800" dirty="0" err="1">
                <a:latin typeface="+mn-lt"/>
              </a:rPr>
              <a:t>takaful</a:t>
            </a:r>
            <a:r>
              <a:rPr lang="en-US" sz="1800" dirty="0">
                <a:latin typeface="+mn-lt"/>
              </a:rPr>
              <a:t> operators, and </a:t>
            </a:r>
            <a:r>
              <a:rPr lang="en-US" sz="1800" dirty="0" smtClean="0">
                <a:latin typeface="+mn-lt"/>
              </a:rPr>
              <a:t>one state-owned </a:t>
            </a:r>
            <a:r>
              <a:rPr lang="en-US" sz="1800" dirty="0">
                <a:latin typeface="+mn-lt"/>
              </a:rPr>
              <a:t>insurer in the life insurance </a:t>
            </a:r>
            <a:r>
              <a:rPr lang="en-US" sz="1800" dirty="0" smtClean="0">
                <a:latin typeface="+mn-lt"/>
              </a:rPr>
              <a:t>sector, namely:</a:t>
            </a:r>
          </a:p>
          <a:p>
            <a:endParaRPr lang="en-US" sz="1800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State Life</a:t>
            </a:r>
          </a:p>
          <a:p>
            <a:pPr lvl="1"/>
            <a:r>
              <a:rPr lang="en-US" dirty="0" smtClean="0">
                <a:latin typeface="+mn-lt"/>
              </a:rPr>
              <a:t>Jubilee Life</a:t>
            </a:r>
          </a:p>
          <a:p>
            <a:pPr lvl="1"/>
            <a:r>
              <a:rPr lang="en-US" dirty="0" smtClean="0">
                <a:latin typeface="+mn-lt"/>
              </a:rPr>
              <a:t>EFU Life</a:t>
            </a:r>
          </a:p>
          <a:p>
            <a:pPr lvl="1"/>
            <a:r>
              <a:rPr lang="en-US" dirty="0" smtClean="0">
                <a:latin typeface="+mn-lt"/>
              </a:rPr>
              <a:t>IGI Life</a:t>
            </a:r>
          </a:p>
          <a:p>
            <a:pPr lvl="1"/>
            <a:r>
              <a:rPr lang="en-US" dirty="0" err="1" smtClean="0">
                <a:latin typeface="+mn-lt"/>
              </a:rPr>
              <a:t>Adamjee</a:t>
            </a:r>
            <a:r>
              <a:rPr lang="en-US" dirty="0" smtClean="0">
                <a:latin typeface="+mn-lt"/>
              </a:rPr>
              <a:t> Life</a:t>
            </a:r>
          </a:p>
          <a:p>
            <a:pPr lvl="1"/>
            <a:r>
              <a:rPr lang="en-US" dirty="0" smtClean="0">
                <a:latin typeface="+mn-lt"/>
              </a:rPr>
              <a:t>TPL Life</a:t>
            </a:r>
          </a:p>
          <a:p>
            <a:pPr lvl="1"/>
            <a:r>
              <a:rPr lang="en-US" dirty="0" smtClean="0">
                <a:latin typeface="+mn-lt"/>
              </a:rPr>
              <a:t>East </a:t>
            </a:r>
            <a:r>
              <a:rPr lang="en-US" dirty="0">
                <a:latin typeface="+mn-lt"/>
              </a:rPr>
              <a:t>West </a:t>
            </a:r>
            <a:r>
              <a:rPr lang="en-US" dirty="0" smtClean="0">
                <a:latin typeface="+mn-lt"/>
              </a:rPr>
              <a:t>Life</a:t>
            </a:r>
          </a:p>
          <a:p>
            <a:pPr lvl="1"/>
            <a:r>
              <a:rPr lang="en-US" dirty="0" smtClean="0">
                <a:latin typeface="+mn-lt"/>
              </a:rPr>
              <a:t>Pak </a:t>
            </a:r>
            <a:r>
              <a:rPr lang="en-US" dirty="0">
                <a:latin typeface="+mn-lt"/>
              </a:rPr>
              <a:t>Qatar </a:t>
            </a:r>
            <a:r>
              <a:rPr lang="en-US" dirty="0" smtClean="0">
                <a:latin typeface="+mn-lt"/>
              </a:rPr>
              <a:t>Family Takaful</a:t>
            </a:r>
          </a:p>
          <a:p>
            <a:pPr lvl="1"/>
            <a:r>
              <a:rPr lang="en-US" dirty="0" smtClean="0">
                <a:latin typeface="+mn-lt"/>
              </a:rPr>
              <a:t>Dawood Family Takaful</a:t>
            </a:r>
            <a:endParaRPr lang="en-US" dirty="0">
              <a:latin typeface="+mn-lt"/>
            </a:endParaRPr>
          </a:p>
          <a:p>
            <a:pPr lvl="1"/>
            <a:endParaRPr lang="en-US" dirty="0" smtClean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Gross written premium of Life Insurance industry in year 2017 was PKR 209 billion.</a:t>
            </a:r>
          </a:p>
          <a:p>
            <a:pPr marL="0" indent="0">
              <a:buNone/>
            </a:pPr>
            <a:endParaRPr lang="en-US" sz="1800" dirty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Conventional life insurers are also allowed to write Family Takaful business through their Window Takaful Operations after approval from the regulator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581448"/>
              </p:ext>
            </p:extLst>
          </p:nvPr>
        </p:nvGraphicFramePr>
        <p:xfrm>
          <a:off x="4134118" y="1600200"/>
          <a:ext cx="4619848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140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+mn-lt"/>
              </a:rPr>
              <a:t>The </a:t>
            </a:r>
            <a:r>
              <a:rPr lang="en-US" sz="1800" dirty="0">
                <a:latin typeface="+mn-lt"/>
              </a:rPr>
              <a:t>SECP is the apex regulator of the insurance sector in </a:t>
            </a:r>
            <a:r>
              <a:rPr lang="en-US" sz="1800" dirty="0" smtClean="0">
                <a:latin typeface="+mn-lt"/>
              </a:rPr>
              <a:t>Pakistan and aims to:</a:t>
            </a:r>
          </a:p>
          <a:p>
            <a:endParaRPr lang="en-US" sz="1800" dirty="0" smtClean="0"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regulate the insurance sector in line with best international regulatory </a:t>
            </a:r>
            <a:r>
              <a:rPr lang="en-US" dirty="0" smtClean="0">
                <a:latin typeface="+mn-lt"/>
              </a:rPr>
              <a:t>practices;</a:t>
            </a:r>
          </a:p>
          <a:p>
            <a:pPr lvl="1"/>
            <a:endParaRPr lang="en-US" dirty="0" smtClean="0"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develop the insurance industry into mature market, which can meet the financial protection needs of all societal segments in </a:t>
            </a:r>
            <a:r>
              <a:rPr lang="en-US" dirty="0" smtClean="0">
                <a:latin typeface="+mn-lt"/>
              </a:rPr>
              <a:t>Pakistan.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88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Growth and Insurance Penetration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+mn-lt"/>
              </a:rPr>
              <a:t>Insurance penetration as a percentage of GDP is increasing, however it is still lower than regional average. This shows that potential of growth is high.</a:t>
            </a:r>
            <a:endParaRPr lang="en-US" sz="1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40" y="1894757"/>
            <a:ext cx="5179220" cy="43817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760" y="1894756"/>
            <a:ext cx="3695700" cy="1800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760" y="3845619"/>
            <a:ext cx="3695700" cy="243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997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5212</TotalTime>
  <Words>178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PowerPoint Presentation</vt:lpstr>
      <vt:lpstr>Life Insurance Market</vt:lpstr>
      <vt:lpstr>Regulator</vt:lpstr>
      <vt:lpstr>Growth and Insurance Penetration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Humayoon Asghar</dc:creator>
  <cp:lastModifiedBy>Salman Khawaja</cp:lastModifiedBy>
  <cp:revision>242</cp:revision>
  <cp:lastPrinted>2018-05-19T07:53:06Z</cp:lastPrinted>
  <dcterms:created xsi:type="dcterms:W3CDTF">2018-02-17T16:05:03Z</dcterms:created>
  <dcterms:modified xsi:type="dcterms:W3CDTF">2018-09-05T07:34:28Z</dcterms:modified>
</cp:coreProperties>
</file>