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91" r:id="rId2"/>
    <p:sldId id="349" r:id="rId3"/>
  </p:sldIdLst>
  <p:sldSz cx="9144000" cy="6858000" type="screen4x3"/>
  <p:notesSz cx="7010400"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0"/>
  </p:normalViewPr>
  <p:slideViewPr>
    <p:cSldViewPr>
      <p:cViewPr>
        <p:scale>
          <a:sx n="70" d="100"/>
          <a:sy n="70" d="100"/>
        </p:scale>
        <p:origin x="-1386" y="-18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169"/>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1169"/>
          </a:xfrm>
          <a:prstGeom prst="rect">
            <a:avLst/>
          </a:prstGeom>
        </p:spPr>
        <p:txBody>
          <a:bodyPr vert="horz" lIns="93177" tIns="46589" rIns="93177" bIns="46589" rtlCol="0"/>
          <a:lstStyle>
            <a:lvl1pPr algn="r">
              <a:defRPr sz="1200"/>
            </a:lvl1pPr>
          </a:lstStyle>
          <a:p>
            <a:fld id="{E898D9E6-C2EF-4DBA-B2B4-3610E7A8D918}" type="datetimeFigureOut">
              <a:rPr lang="en-US" smtClean="0"/>
              <a:t>8/28/2018</a:t>
            </a:fld>
            <a:endParaRPr lang="en-US"/>
          </a:p>
        </p:txBody>
      </p:sp>
      <p:sp>
        <p:nvSpPr>
          <p:cNvPr id="4" name="Slide Image Placeholder 3"/>
          <p:cNvSpPr>
            <a:spLocks noGrp="1" noRot="1" noChangeAspect="1"/>
          </p:cNvSpPr>
          <p:nvPr>
            <p:ph type="sldImg" idx="2"/>
          </p:nvPr>
        </p:nvSpPr>
        <p:spPr>
          <a:xfrm>
            <a:off x="1200150" y="692150"/>
            <a:ext cx="4610100" cy="345757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381103"/>
            <a:ext cx="5608320" cy="4150519"/>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0606"/>
            <a:ext cx="3037840" cy="461169"/>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60606"/>
            <a:ext cx="3037840" cy="461169"/>
          </a:xfrm>
          <a:prstGeom prst="rect">
            <a:avLst/>
          </a:prstGeom>
        </p:spPr>
        <p:txBody>
          <a:bodyPr vert="horz" lIns="93177" tIns="46589" rIns="93177" bIns="46589" rtlCol="0" anchor="b"/>
          <a:lstStyle>
            <a:lvl1pPr algn="r">
              <a:defRPr sz="1200"/>
            </a:lvl1pPr>
          </a:lstStyle>
          <a:p>
            <a:fld id="{22EA88BB-6A67-46B0-AC16-754AF3F7C11F}" type="slidenum">
              <a:rPr lang="en-US" smtClean="0"/>
              <a:t>‹#›</a:t>
            </a:fld>
            <a:endParaRPr lang="en-US"/>
          </a:p>
        </p:txBody>
      </p:sp>
    </p:spTree>
    <p:extLst>
      <p:ext uri="{BB962C8B-B14F-4D97-AF65-F5344CB8AC3E}">
        <p14:creationId xmlns:p14="http://schemas.microsoft.com/office/powerpoint/2010/main" val="2693360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7"/>
            <a:ext cx="6858000" cy="165576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a:xfrm>
            <a:off x="6202456" y="6492876"/>
            <a:ext cx="2551510" cy="365125"/>
          </a:xfrm>
        </p:spPr>
        <p:txBody>
          <a:bodyPr/>
          <a:lstStyle>
            <a:lvl1pPr>
              <a:defRPr sz="1200">
                <a:solidFill>
                  <a:schemeClr val="tx1"/>
                </a:solidFill>
              </a:defRPr>
            </a:lvl1pPr>
          </a:lstStyle>
          <a:p>
            <a:fld id="{7B7EE402-CC1D-47BF-B8E5-06874361F74D}"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7379952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B7EE402-CC1D-47BF-B8E5-06874361F74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97513702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37786" y="365124"/>
            <a:ext cx="1971675" cy="5811839"/>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134541" y="365124"/>
            <a:ext cx="6788944" cy="581183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B7EE402-CC1D-47BF-B8E5-06874361F74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1684538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B7EE402-CC1D-47BF-B8E5-06874361F74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3603949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5"/>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B7EE402-CC1D-47BF-B8E5-06874361F74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43933011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4541" y="1083630"/>
            <a:ext cx="4380310" cy="509333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2" y="1083630"/>
            <a:ext cx="4380309" cy="509333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B7EE402-CC1D-47BF-B8E5-06874361F74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2244114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543" y="1083628"/>
            <a:ext cx="436364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134543" y="2086927"/>
            <a:ext cx="4363641" cy="410273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2" y="1083628"/>
            <a:ext cx="4380309"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2" y="2086927"/>
            <a:ext cx="4380309" cy="410273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B7EE402-CC1D-47BF-B8E5-06874361F74D}" type="slidenum">
              <a:rPr lang="en-US" smtClean="0">
                <a:solidFill>
                  <a:prstClr val="black"/>
                </a:solidFill>
              </a:rPr>
              <a:pPr/>
              <a:t>‹#›</a:t>
            </a:fld>
            <a:endParaRPr lang="en-US">
              <a:solidFill>
                <a:prstClr val="black"/>
              </a:solidFill>
            </a:endParaRPr>
          </a:p>
        </p:txBody>
      </p:sp>
      <p:sp>
        <p:nvSpPr>
          <p:cNvPr id="11" name="Title 1"/>
          <p:cNvSpPr>
            <a:spLocks noGrp="1"/>
          </p:cNvSpPr>
          <p:nvPr>
            <p:ph type="title"/>
          </p:nvPr>
        </p:nvSpPr>
        <p:spPr>
          <a:xfrm>
            <a:off x="134542" y="1"/>
            <a:ext cx="8874919" cy="904240"/>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67813772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B7EE402-CC1D-47BF-B8E5-06874361F74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4739130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B7EE402-CC1D-47BF-B8E5-06874361F74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53780643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7"/>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a:xfrm>
            <a:off x="6202456" y="6492876"/>
            <a:ext cx="2551510" cy="365125"/>
          </a:xfrm>
        </p:spPr>
        <p:txBody>
          <a:bodyPr/>
          <a:lstStyle>
            <a:lvl1pPr>
              <a:defRPr sz="1200">
                <a:solidFill>
                  <a:schemeClr val="tx1"/>
                </a:solidFill>
              </a:defRPr>
            </a:lvl1pPr>
          </a:lstStyle>
          <a:p>
            <a:fld id="{7B7EE402-CC1D-47BF-B8E5-06874361F74D}"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19325660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7"/>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B7EE402-CC1D-47BF-B8E5-06874361F74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0880862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4540" y="1"/>
            <a:ext cx="8874920" cy="90424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34540" y="1083630"/>
            <a:ext cx="8874920" cy="509333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34541" y="6356352"/>
            <a:ext cx="2551510" cy="365125"/>
          </a:xfrm>
          <a:prstGeom prst="rect">
            <a:avLst/>
          </a:prstGeom>
        </p:spPr>
        <p:txBody>
          <a:bodyPr vert="horz" lIns="91440" tIns="45720" rIns="91440" bIns="45720" rtlCol="0" anchor="ctr"/>
          <a:lstStyle>
            <a:lvl1pPr algn="l">
              <a:defRPr sz="900">
                <a:solidFill>
                  <a:schemeClr val="tx1">
                    <a:tint val="75000"/>
                  </a:schemeClr>
                </a:solidFill>
                <a:latin typeface="Arial" panose="020B0604020202020204" pitchFamily="34" charset="0"/>
                <a:cs typeface="Arial" panose="020B0604020202020204" pitchFamily="34" charset="0"/>
              </a:defRPr>
            </a:lvl1pPr>
          </a:lstStyle>
          <a:p>
            <a:endParaRPr lang="en-US">
              <a:solidFill>
                <a:prstClr val="black">
                  <a:tint val="75000"/>
                </a:prstClr>
              </a:solidFill>
            </a:endParaRPr>
          </a:p>
        </p:txBody>
      </p:sp>
      <p:sp>
        <p:nvSpPr>
          <p:cNvPr id="5" name="Footer Placeholder 4"/>
          <p:cNvSpPr>
            <a:spLocks noGrp="1"/>
          </p:cNvSpPr>
          <p:nvPr>
            <p:ph type="ftr" sz="quarter" idx="3"/>
          </p:nvPr>
        </p:nvSpPr>
        <p:spPr>
          <a:xfrm>
            <a:off x="3028950" y="6356352"/>
            <a:ext cx="3086100" cy="365125"/>
          </a:xfrm>
          <a:prstGeom prst="rect">
            <a:avLst/>
          </a:prstGeom>
        </p:spPr>
        <p:txBody>
          <a:bodyPr vert="horz" lIns="91440" tIns="45720" rIns="91440" bIns="45720" rtlCol="0" anchor="ctr"/>
          <a:lstStyle>
            <a:lvl1pPr algn="ctr">
              <a:defRPr sz="900">
                <a:solidFill>
                  <a:schemeClr val="tx1">
                    <a:tint val="75000"/>
                  </a:schemeClr>
                </a:solidFill>
                <a:latin typeface="Arial" panose="020B0604020202020204" pitchFamily="34" charset="0"/>
                <a:cs typeface="Arial" panose="020B0604020202020204" pitchFamily="34" charset="0"/>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202456" y="6492876"/>
            <a:ext cx="2551510" cy="365125"/>
          </a:xfrm>
          <a:prstGeom prst="rect">
            <a:avLst/>
          </a:prstGeom>
        </p:spPr>
        <p:txBody>
          <a:bodyPr vert="horz" lIns="91440" tIns="45720" rIns="91440" bIns="45720" rtlCol="0" anchor="ctr"/>
          <a:lstStyle>
            <a:lvl1pPr algn="r">
              <a:defRPr sz="1200">
                <a:solidFill>
                  <a:schemeClr val="tx1"/>
                </a:solidFill>
                <a:latin typeface="Arial" panose="020B0604020202020204" pitchFamily="34" charset="0"/>
                <a:cs typeface="Arial" panose="020B0604020202020204" pitchFamily="34" charset="0"/>
              </a:defRPr>
            </a:lvl1pPr>
          </a:lstStyle>
          <a:p>
            <a:fld id="{7B7EE402-CC1D-47BF-B8E5-06874361F74D}"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2072311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sz="2400" b="1"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thismatter.com/money/insurance/insurance.htm" TargetMode="External"/><Relationship Id="rId2" Type="http://schemas.openxmlformats.org/officeDocument/2006/relationships/hyperlink" Target="https://thismatter.com/money/insurance/insurance-companies.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p:cNvSpPr txBox="1">
            <a:spLocks/>
          </p:cNvSpPr>
          <p:nvPr/>
        </p:nvSpPr>
        <p:spPr>
          <a:xfrm>
            <a:off x="-235525" y="3320961"/>
            <a:ext cx="9670807" cy="96557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Tx/>
              <a:buNone/>
            </a:pPr>
            <a:r>
              <a:rPr lang="en-US" sz="4400" b="1" dirty="0" smtClean="0">
                <a:solidFill>
                  <a:schemeClr val="accent3">
                    <a:lumMod val="75000"/>
                  </a:schemeClr>
                </a:solidFill>
              </a:rPr>
              <a:t>INSURANCE AGENT</a:t>
            </a:r>
            <a:endParaRPr lang="en-US" b="1" dirty="0" smtClean="0"/>
          </a:p>
        </p:txBody>
      </p:sp>
      <p:pic>
        <p:nvPicPr>
          <p:cNvPr id="1026" name="Picture 2" descr="C:\Users\murtaza.sharief\Documents\Logos\TPL Life\tpl life logo c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8750" y="1524000"/>
            <a:ext cx="4241654" cy="16001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1195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Text Box 5"/>
          <p:cNvSpPr txBox="1">
            <a:spLocks noChangeArrowheads="1"/>
          </p:cNvSpPr>
          <p:nvPr/>
        </p:nvSpPr>
        <p:spPr bwMode="auto">
          <a:xfrm>
            <a:off x="0" y="457200"/>
            <a:ext cx="9144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600">
                <a:solidFill>
                  <a:schemeClr val="bg1"/>
                </a:solidFill>
              </a:rPr>
              <a:t>Introduction and History of Insurance</a:t>
            </a:r>
          </a:p>
        </p:txBody>
      </p:sp>
      <p:sp>
        <p:nvSpPr>
          <p:cNvPr id="4" name="Title 1"/>
          <p:cNvSpPr>
            <a:spLocks noGrp="1"/>
          </p:cNvSpPr>
          <p:nvPr>
            <p:ph type="title"/>
          </p:nvPr>
        </p:nvSpPr>
        <p:spPr>
          <a:xfrm>
            <a:off x="134540" y="152401"/>
            <a:ext cx="8874920" cy="685799"/>
          </a:xfrm>
        </p:spPr>
        <p:txBody>
          <a:bodyPr/>
          <a:lstStyle/>
          <a:p>
            <a:r>
              <a:rPr lang="en-US" sz="3600" dirty="0" smtClean="0">
                <a:latin typeface="+mn-lt"/>
              </a:rPr>
              <a:t>INSURANCE AGENT</a:t>
            </a:r>
            <a:endParaRPr lang="en-US" sz="3600" dirty="0">
              <a:latin typeface="+mn-lt"/>
            </a:endParaRPr>
          </a:p>
        </p:txBody>
      </p:sp>
      <p:sp>
        <p:nvSpPr>
          <p:cNvPr id="5" name="Rectangle 3"/>
          <p:cNvSpPr txBox="1">
            <a:spLocks noChangeArrowheads="1"/>
          </p:cNvSpPr>
          <p:nvPr/>
        </p:nvSpPr>
        <p:spPr>
          <a:xfrm>
            <a:off x="228600" y="1102056"/>
            <a:ext cx="8534400" cy="4525963"/>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800" dirty="0"/>
              <a:t>An </a:t>
            </a:r>
            <a:r>
              <a:rPr lang="en-US" sz="1800" b="1" dirty="0"/>
              <a:t>agent</a:t>
            </a:r>
            <a:r>
              <a:rPr lang="en-US" sz="1800" dirty="0"/>
              <a:t> is a person who represents a </a:t>
            </a:r>
            <a:r>
              <a:rPr lang="en-US" sz="1800" b="1" dirty="0"/>
              <a:t>principal</a:t>
            </a:r>
            <a:r>
              <a:rPr lang="en-US" sz="1800" dirty="0"/>
              <a:t>, who can be another person or a company, and act in the principal's behalf. </a:t>
            </a:r>
            <a:endParaRPr lang="en-US" sz="1800" dirty="0" smtClean="0"/>
          </a:p>
          <a:p>
            <a:endParaRPr lang="en-US" sz="600" dirty="0" smtClean="0"/>
          </a:p>
          <a:p>
            <a:r>
              <a:rPr lang="en-US" sz="1800" dirty="0" smtClean="0"/>
              <a:t>An</a:t>
            </a:r>
            <a:r>
              <a:rPr lang="en-US" sz="1800" dirty="0"/>
              <a:t> </a:t>
            </a:r>
            <a:r>
              <a:rPr lang="en-US" sz="1800" b="1" dirty="0"/>
              <a:t>insurance agent</a:t>
            </a:r>
            <a:r>
              <a:rPr lang="en-US" sz="1800" dirty="0"/>
              <a:t> represents the </a:t>
            </a:r>
            <a:r>
              <a:rPr lang="en-US" sz="1800" dirty="0">
                <a:hlinkClick r:id="rId2"/>
              </a:rPr>
              <a:t>insurance </a:t>
            </a:r>
            <a:r>
              <a:rPr lang="en-US" sz="1800" dirty="0" smtClean="0">
                <a:hlinkClick r:id="rId2"/>
              </a:rPr>
              <a:t>company</a:t>
            </a:r>
            <a:r>
              <a:rPr lang="en-US" sz="1800" dirty="0" smtClean="0"/>
              <a:t> and the </a:t>
            </a:r>
            <a:r>
              <a:rPr lang="en-US" sz="1800" dirty="0"/>
              <a:t>insurance </a:t>
            </a:r>
            <a:r>
              <a:rPr lang="en-US" sz="1800" dirty="0" smtClean="0"/>
              <a:t>applicant</a:t>
            </a:r>
          </a:p>
          <a:p>
            <a:endParaRPr lang="en-US" sz="600" dirty="0" smtClean="0"/>
          </a:p>
          <a:p>
            <a:r>
              <a:rPr lang="en-US" sz="1800" dirty="0" smtClean="0"/>
              <a:t>An Insurance Agent must be certified via proper training by the Insurance Company before he/she can initiate sales of Insurance products on behalf of the Insurance Company.</a:t>
            </a:r>
          </a:p>
          <a:p>
            <a:endParaRPr lang="en-US" sz="600" dirty="0" smtClean="0"/>
          </a:p>
          <a:p>
            <a:r>
              <a:rPr lang="en-US" sz="1800" dirty="0" smtClean="0"/>
              <a:t>Insurance Agents can be salaried or can work only on commission on behalf of multiple Insurance Companies.</a:t>
            </a:r>
            <a:endParaRPr lang="en-US" sz="1800" dirty="0"/>
          </a:p>
          <a:p>
            <a:endParaRPr lang="en-US" sz="600" dirty="0" smtClean="0"/>
          </a:p>
          <a:p>
            <a:r>
              <a:rPr lang="en-US" sz="1800" dirty="0" smtClean="0"/>
              <a:t>The </a:t>
            </a:r>
            <a:r>
              <a:rPr lang="en-US" sz="1800" dirty="0"/>
              <a:t>main duty of agents </a:t>
            </a:r>
            <a:r>
              <a:rPr lang="en-US" sz="1800" dirty="0" smtClean="0"/>
              <a:t>is </a:t>
            </a:r>
            <a:r>
              <a:rPr lang="en-US" sz="1800" dirty="0"/>
              <a:t>to sell </a:t>
            </a:r>
            <a:r>
              <a:rPr lang="en-US" sz="1800" dirty="0">
                <a:hlinkClick r:id="rId3"/>
              </a:rPr>
              <a:t>insurance</a:t>
            </a:r>
            <a:r>
              <a:rPr lang="en-US" sz="1800" dirty="0"/>
              <a:t>. They also explain the benefits of insurance, and give their insured information as to what is covered and what isn't. They may also provide service after a loss, informing the insured what steps need to be taken to have the claim paid.</a:t>
            </a:r>
          </a:p>
          <a:p>
            <a:endParaRPr lang="en-US" sz="600" dirty="0" smtClean="0"/>
          </a:p>
          <a:p>
            <a:r>
              <a:rPr lang="en-US" sz="1800" dirty="0" smtClean="0"/>
              <a:t>The </a:t>
            </a:r>
            <a:r>
              <a:rPr lang="en-US" sz="1800" dirty="0"/>
              <a:t>insurance company is responsible for the acts of its agents, and it can be assumed by the insurance applicant that any information or payment of money to the agent will be received by the insurance </a:t>
            </a:r>
            <a:r>
              <a:rPr lang="en-US" sz="1800" dirty="0" smtClean="0"/>
              <a:t>company.</a:t>
            </a:r>
            <a:endParaRPr lang="en-US" sz="1800" dirty="0"/>
          </a:p>
        </p:txBody>
      </p:sp>
    </p:spTree>
    <p:extLst>
      <p:ext uri="{BB962C8B-B14F-4D97-AF65-F5344CB8AC3E}">
        <p14:creationId xmlns:p14="http://schemas.microsoft.com/office/powerpoint/2010/main" val="245937775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5273</TotalTime>
  <Words>10</Words>
  <Application>Microsoft Office PowerPoint</Application>
  <PresentationFormat>On-screen Show (4:3)</PresentationFormat>
  <Paragraphs>14</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1_Office Theme</vt:lpstr>
      <vt:lpstr>PowerPoint Presentation</vt:lpstr>
      <vt:lpstr>INSURANCE AGENT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Humayoon Asghar</dc:creator>
  <cp:lastModifiedBy>Humayoon Asghar</cp:lastModifiedBy>
  <cp:revision>249</cp:revision>
  <cp:lastPrinted>2018-05-19T07:53:06Z</cp:lastPrinted>
  <dcterms:created xsi:type="dcterms:W3CDTF">2018-02-17T16:05:03Z</dcterms:created>
  <dcterms:modified xsi:type="dcterms:W3CDTF">2018-08-28T07:01:43Z</dcterms:modified>
</cp:coreProperties>
</file>